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9144000"/>
  <p:embeddedFontLst>
    <p:embeddedFont>
      <p:font typeface="Montserrat" pitchFamily="2" charset="0"/>
      <p:regular r:id="rId49"/>
      <p:bold r:id="rId50"/>
      <p:italic r:id="rId51"/>
      <p:boldItalic r:id="rId52"/>
    </p:embeddedFont>
    <p:embeddedFont>
      <p:font typeface="Montserrat Black" panose="00000A00000000000000" pitchFamily="2" charset="0"/>
      <p:bold r:id="rId53"/>
      <p:boldItalic r:id="rId54"/>
    </p:embeddedFont>
    <p:embeddedFont>
      <p:font typeface="Montserrat Light" panose="00000400000000000000" pitchFamily="2" charset="0"/>
      <p:regular r:id="rId55"/>
      <p:bold r:id="rId56"/>
      <p:italic r:id="rId57"/>
      <p:boldItalic r:id="rId58"/>
    </p:embeddedFont>
    <p:embeddedFont>
      <p:font typeface="Montserrat SemiBold" panose="00000700000000000000" pitchFamily="2" charset="0"/>
      <p:regular r:id="rId59"/>
      <p:bold r:id="rId60"/>
      <p:italic r:id="rId61"/>
      <p:boldItalic r:id="rId62"/>
    </p:embeddedFont>
    <p:embeddedFont>
      <p:font typeface="Play" panose="020B0604020202020204" charset="0"/>
      <p:regular r:id="rId63"/>
      <p:bold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38">
          <p15:clr>
            <a:srgbClr val="A4A3A4"/>
          </p15:clr>
        </p15:guide>
        <p15:guide id="2" pos="3840">
          <p15:clr>
            <a:srgbClr val="A4A3A4"/>
          </p15:clr>
        </p15:guide>
        <p15:guide id="3">
          <p15:clr>
            <a:srgbClr val="A4A3A4"/>
          </p15:clr>
        </p15:guide>
        <p15:guide id="4" pos="4679">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iENJ5IHNsQ6/zkneeROBgJ42PGl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laria Massimi"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F8BB3D1-9348-43E0-956B-931003C1C399}">
  <a:tblStyle styleId="{9F8BB3D1-9348-43E0-956B-931003C1C399}" styleName="Table_0">
    <a:wholeTbl>
      <a:tcTxStyle b="off" i="off">
        <a:font>
          <a:latin typeface="Aptos"/>
          <a:ea typeface="Aptos"/>
          <a:cs typeface="Aptos"/>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2FE9B55-010F-48AC-81D2-7A34AD15536F}" styleName="Table_1">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9EC"/>
          </a:solidFill>
        </a:fill>
      </a:tcStyle>
    </a:wholeTbl>
    <a:band1H>
      <a:tcTxStyle/>
      <a:tcStyle>
        <a:tcBdr/>
        <a:fill>
          <a:solidFill>
            <a:srgbClr val="CAD1D8"/>
          </a:solidFill>
        </a:fill>
      </a:tcStyle>
    </a:band1H>
    <a:band2H>
      <a:tcTxStyle/>
      <a:tcStyle>
        <a:tcBdr/>
      </a:tcStyle>
    </a:band2H>
    <a:band1V>
      <a:tcTxStyle/>
      <a:tcStyle>
        <a:tcBdr/>
        <a:fill>
          <a:solidFill>
            <a:srgbClr val="CAD1D8"/>
          </a:solidFill>
        </a:fill>
      </a:tcStyle>
    </a:band1V>
    <a:band2V>
      <a:tcTxStyle/>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08"/>
      </p:cViewPr>
      <p:guideLst>
        <p:guide orient="horz" pos="1638"/>
        <p:guide pos="3840"/>
        <p:guide/>
        <p:guide pos="46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font" Target="fonts/font3.fntdata"/><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70" Type="http://customschemas.google.com/relationships/presentationmetadata" Target="meta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2.fntdata"/><Relationship Id="rId55"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4" name="Google Shape;32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7" name="Google Shape;337;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0" name="Google Shape;35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8" name="Google Shape;35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9" name="Google Shape;399;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9" name="Google Shape;40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6" name="Google Shape;41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0" name="Google Shape;43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7" name="Google Shape;437;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2" name="Google Shape;442;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3" name="Google Shape;443;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8" name="Google Shape;44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9" name="Google Shape;449;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4" name="Google Shape;454;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5" name="Google Shape;455;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1" name="Google Shape;51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6" name="Google Shape;51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2" name="Google Shape;52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3" name="Google Shape;523;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8" name="Google Shape;528;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4" name="Google Shape;53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5" name="Google Shape;545;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5" name="Google Shape;55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0" name="Google Shape;560;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5" name="Google Shape;565;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0" name="Google Shape;570;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5" name="Google Shape;57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1" name="Google Shape;581;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2" name="Google Shape;582;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7" name="Google Shape;587;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2" name="Google Shape;592;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7" name="Google Shape;59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3" name="Google Shape;60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4" name="Google Shape;604;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2" name="Google Shape;612;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o de Título" type="title">
  <p:cSld name="TITLE">
    <p:spTree>
      <p:nvGrpSpPr>
        <p:cNvPr id="1" name="Shape 15"/>
        <p:cNvGrpSpPr/>
        <p:nvPr/>
      </p:nvGrpSpPr>
      <p:grpSpPr>
        <a:xfrm>
          <a:off x="0" y="0"/>
          <a:ext cx="0" cy="0"/>
          <a:chOff x="0" y="0"/>
          <a:chExt cx="0" cy="0"/>
        </a:xfrm>
      </p:grpSpPr>
      <p:sp>
        <p:nvSpPr>
          <p:cNvPr id="16" name="Google Shape;16;p4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70"/>
        <p:cNvGrpSpPr/>
        <p:nvPr/>
      </p:nvGrpSpPr>
      <p:grpSpPr>
        <a:xfrm>
          <a:off x="0" y="0"/>
          <a:ext cx="0" cy="0"/>
          <a:chOff x="0" y="0"/>
          <a:chExt cx="0" cy="0"/>
        </a:xfrm>
      </p:grpSpPr>
      <p:sp>
        <p:nvSpPr>
          <p:cNvPr id="71" name="Google Shape;71;p5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57"/>
          <p:cNvSpPr>
            <a:spLocks noGrp="1"/>
          </p:cNvSpPr>
          <p:nvPr>
            <p:ph type="pic" idx="2"/>
          </p:nvPr>
        </p:nvSpPr>
        <p:spPr>
          <a:xfrm>
            <a:off x="5183188" y="987425"/>
            <a:ext cx="6172200" cy="4873625"/>
          </a:xfrm>
          <a:prstGeom prst="rect">
            <a:avLst/>
          </a:prstGeom>
          <a:noFill/>
          <a:ln>
            <a:noFill/>
          </a:ln>
        </p:spPr>
      </p:sp>
      <p:sp>
        <p:nvSpPr>
          <p:cNvPr id="73" name="Google Shape;73;p5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4" name="Google Shape;74;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77"/>
        <p:cNvGrpSpPr/>
        <p:nvPr/>
      </p:nvGrpSpPr>
      <p:grpSpPr>
        <a:xfrm>
          <a:off x="0" y="0"/>
          <a:ext cx="0" cy="0"/>
          <a:chOff x="0" y="0"/>
          <a:chExt cx="0" cy="0"/>
        </a:xfrm>
      </p:grpSpPr>
      <p:sp>
        <p:nvSpPr>
          <p:cNvPr id="78" name="Google Shape;78;p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5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e Texto" type="vertTitleAndTx">
  <p:cSld name="VERTICAL_TITLE_AND_VERTICAL_TEXT">
    <p:spTree>
      <p:nvGrpSpPr>
        <p:cNvPr id="1" name="Shape 83"/>
        <p:cNvGrpSpPr/>
        <p:nvPr/>
      </p:nvGrpSpPr>
      <p:grpSpPr>
        <a:xfrm>
          <a:off x="0" y="0"/>
          <a:ext cx="0" cy="0"/>
          <a:chOff x="0" y="0"/>
          <a:chExt cx="0" cy="0"/>
        </a:xfrm>
      </p:grpSpPr>
      <p:sp>
        <p:nvSpPr>
          <p:cNvPr id="84" name="Google Shape;84;p5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5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21"/>
        <p:cNvGrpSpPr/>
        <p:nvPr/>
      </p:nvGrpSpPr>
      <p:grpSpPr>
        <a:xfrm>
          <a:off x="0" y="0"/>
          <a:ext cx="0" cy="0"/>
          <a:chOff x="0" y="0"/>
          <a:chExt cx="0" cy="0"/>
        </a:xfrm>
      </p:grpSpPr>
      <p:sp>
        <p:nvSpPr>
          <p:cNvPr id="22" name="Google Shape;22;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5"/>
        <p:cNvGrpSpPr/>
        <p:nvPr/>
      </p:nvGrpSpPr>
      <p:grpSpPr>
        <a:xfrm>
          <a:off x="0" y="0"/>
          <a:ext cx="0" cy="0"/>
          <a:chOff x="0" y="0"/>
          <a:chExt cx="0" cy="0"/>
        </a:xfrm>
      </p:grpSpPr>
      <p:sp>
        <p:nvSpPr>
          <p:cNvPr id="26" name="Google Shape;26;p50"/>
          <p:cNvSpPr>
            <a:spLocks noGrp="1"/>
          </p:cNvSpPr>
          <p:nvPr>
            <p:ph type="pic" idx="2"/>
          </p:nvPr>
        </p:nvSpPr>
        <p:spPr>
          <a:xfrm>
            <a:off x="1495367" y="562854"/>
            <a:ext cx="4521200" cy="2776538"/>
          </a:xfrm>
          <a:prstGeom prst="rect">
            <a:avLst/>
          </a:prstGeom>
          <a:noFill/>
          <a:ln>
            <a:noFill/>
          </a:ln>
        </p:spPr>
      </p:sp>
      <p:sp>
        <p:nvSpPr>
          <p:cNvPr id="27" name="Google Shape;27;p50"/>
          <p:cNvSpPr>
            <a:spLocks noGrp="1"/>
          </p:cNvSpPr>
          <p:nvPr>
            <p:ph type="pic" idx="3"/>
          </p:nvPr>
        </p:nvSpPr>
        <p:spPr>
          <a:xfrm>
            <a:off x="6175432" y="562854"/>
            <a:ext cx="4521200" cy="2776538"/>
          </a:xfrm>
          <a:prstGeom prst="rect">
            <a:avLst/>
          </a:prstGeom>
          <a:noFill/>
          <a:ln>
            <a:noFill/>
          </a:ln>
        </p:spPr>
      </p:sp>
      <p:sp>
        <p:nvSpPr>
          <p:cNvPr id="28" name="Google Shape;28;p50"/>
          <p:cNvSpPr>
            <a:spLocks noGrp="1"/>
          </p:cNvSpPr>
          <p:nvPr>
            <p:ph type="pic" idx="4"/>
          </p:nvPr>
        </p:nvSpPr>
        <p:spPr>
          <a:xfrm>
            <a:off x="1495367" y="3493090"/>
            <a:ext cx="4521200" cy="2776538"/>
          </a:xfrm>
          <a:prstGeom prst="rect">
            <a:avLst/>
          </a:prstGeom>
          <a:noFill/>
          <a:ln>
            <a:noFill/>
          </a:ln>
        </p:spPr>
      </p:sp>
      <p:sp>
        <p:nvSpPr>
          <p:cNvPr id="29" name="Google Shape;29;p50"/>
          <p:cNvSpPr>
            <a:spLocks noGrp="1"/>
          </p:cNvSpPr>
          <p:nvPr>
            <p:ph type="pic" idx="5"/>
          </p:nvPr>
        </p:nvSpPr>
        <p:spPr>
          <a:xfrm>
            <a:off x="6175432" y="3493090"/>
            <a:ext cx="4521200" cy="2776538"/>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ítulo e Objeto" type="obj">
  <p:cSld name="OBJECT">
    <p:spTree>
      <p:nvGrpSpPr>
        <p:cNvPr id="1" name="Shape 30"/>
        <p:cNvGrpSpPr/>
        <p:nvPr/>
      </p:nvGrpSpPr>
      <p:grpSpPr>
        <a:xfrm>
          <a:off x="0" y="0"/>
          <a:ext cx="0" cy="0"/>
          <a:chOff x="0" y="0"/>
          <a:chExt cx="0" cy="0"/>
        </a:xfrm>
      </p:grpSpPr>
      <p:sp>
        <p:nvSpPr>
          <p:cNvPr id="31" name="Google Shape;31;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beçalho da Secção" type="secHead">
  <p:cSld name="SECTION_HEADER">
    <p:spTree>
      <p:nvGrpSpPr>
        <p:cNvPr id="1" name="Shape 36"/>
        <p:cNvGrpSpPr/>
        <p:nvPr/>
      </p:nvGrpSpPr>
      <p:grpSpPr>
        <a:xfrm>
          <a:off x="0" y="0"/>
          <a:ext cx="0" cy="0"/>
          <a:chOff x="0" y="0"/>
          <a:chExt cx="0" cy="0"/>
        </a:xfrm>
      </p:grpSpPr>
      <p:sp>
        <p:nvSpPr>
          <p:cNvPr id="37" name="Google Shape;37;p5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5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9" name="Google Shape;39;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údo Duplo" type="twoObj">
  <p:cSld name="TWO_OBJECTS">
    <p:spTree>
      <p:nvGrpSpPr>
        <p:cNvPr id="1" name="Shape 42"/>
        <p:cNvGrpSpPr/>
        <p:nvPr/>
      </p:nvGrpSpPr>
      <p:grpSpPr>
        <a:xfrm>
          <a:off x="0" y="0"/>
          <a:ext cx="0" cy="0"/>
          <a:chOff x="0" y="0"/>
          <a:chExt cx="0" cy="0"/>
        </a:xfrm>
      </p:grpSpPr>
      <p:sp>
        <p:nvSpPr>
          <p:cNvPr id="43" name="Google Shape;43;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5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49"/>
        <p:cNvGrpSpPr/>
        <p:nvPr/>
      </p:nvGrpSpPr>
      <p:grpSpPr>
        <a:xfrm>
          <a:off x="0" y="0"/>
          <a:ext cx="0" cy="0"/>
          <a:chOff x="0" y="0"/>
          <a:chExt cx="0" cy="0"/>
        </a:xfrm>
      </p:grpSpPr>
      <p:sp>
        <p:nvSpPr>
          <p:cNvPr id="50" name="Google Shape;50;p5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5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5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5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ó Título" type="titleOnly">
  <p:cSld name="TITLE_ONLY">
    <p:spTree>
      <p:nvGrpSpPr>
        <p:cNvPr id="1" name="Shape 58"/>
        <p:cNvGrpSpPr/>
        <p:nvPr/>
      </p:nvGrpSpPr>
      <p:grpSpPr>
        <a:xfrm>
          <a:off x="0" y="0"/>
          <a:ext cx="0" cy="0"/>
          <a:chOff x="0" y="0"/>
          <a:chExt cx="0" cy="0"/>
        </a:xfrm>
      </p:grpSpPr>
      <p:sp>
        <p:nvSpPr>
          <p:cNvPr id="59" name="Google Shape;59;p5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63"/>
        <p:cNvGrpSpPr/>
        <p:nvPr/>
      </p:nvGrpSpPr>
      <p:grpSpPr>
        <a:xfrm>
          <a:off x="0" y="0"/>
          <a:ext cx="0" cy="0"/>
          <a:chOff x="0" y="0"/>
          <a:chExt cx="0" cy="0"/>
        </a:xfrm>
      </p:grpSpPr>
      <p:sp>
        <p:nvSpPr>
          <p:cNvPr id="64" name="Google Shape;64;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5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6" name="Google Shape;66;p5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independent.co.uk/news/uk/crime/unreported-rapes-the-silent-shame-7561636.html"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46.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png"/><Relationship Id="rId4" Type="http://schemas.openxmlformats.org/officeDocument/2006/relationships/image" Target="../media/image18.jp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1"/>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95" name="Google Shape;95;p1"/>
          <p:cNvPicPr preferRelativeResize="0"/>
          <p:nvPr/>
        </p:nvPicPr>
        <p:blipFill rotWithShape="1">
          <a:blip r:embed="rId3">
            <a:alphaModFix/>
          </a:blip>
          <a:srcRect/>
          <a:stretch/>
        </p:blipFill>
        <p:spPr>
          <a:xfrm>
            <a:off x="4557786" y="786468"/>
            <a:ext cx="3076424" cy="2642532"/>
          </a:xfrm>
          <a:prstGeom prst="rect">
            <a:avLst/>
          </a:prstGeom>
          <a:noFill/>
          <a:ln>
            <a:noFill/>
          </a:ln>
        </p:spPr>
      </p:pic>
      <p:sp>
        <p:nvSpPr>
          <p:cNvPr id="96" name="Google Shape;96;p1"/>
          <p:cNvSpPr txBox="1"/>
          <p:nvPr/>
        </p:nvSpPr>
        <p:spPr>
          <a:xfrm>
            <a:off x="727071" y="5315751"/>
            <a:ext cx="10737900" cy="5850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3200" b="1">
                <a:solidFill>
                  <a:schemeClr val="lt1"/>
                </a:solidFill>
                <a:latin typeface="Montserrat Light"/>
                <a:ea typeface="Montserrat Light"/>
                <a:cs typeface="Montserrat Light"/>
                <a:sym typeface="Montserrat Light"/>
              </a:rPr>
              <a:t>TOOLKIT</a:t>
            </a:r>
            <a:r>
              <a:rPr lang="en-US" sz="3200" b="1" i="0" u="none" strike="noStrike" cap="none">
                <a:solidFill>
                  <a:schemeClr val="lt1"/>
                </a:solidFill>
                <a:latin typeface="Montserrat Light"/>
                <a:ea typeface="Montserrat Light"/>
                <a:cs typeface="Montserrat Light"/>
                <a:sym typeface="Montserrat Light"/>
              </a:rPr>
              <a:t> PER </a:t>
            </a:r>
            <a:r>
              <a:rPr lang="en-US" sz="3200" b="1">
                <a:solidFill>
                  <a:schemeClr val="lt1"/>
                </a:solidFill>
                <a:latin typeface="Montserrat Light"/>
                <a:ea typeface="Montserrat Light"/>
                <a:cs typeface="Montserrat Light"/>
                <a:sym typeface="Montserrat Light"/>
              </a:rPr>
              <a:t>LA FORMAZIONE</a:t>
            </a:r>
            <a:endParaRPr/>
          </a:p>
        </p:txBody>
      </p:sp>
      <p:sp>
        <p:nvSpPr>
          <p:cNvPr id="97" name="Google Shape;97;p1"/>
          <p:cNvSpPr txBox="1"/>
          <p:nvPr/>
        </p:nvSpPr>
        <p:spPr>
          <a:xfrm>
            <a:off x="5731191" y="6275967"/>
            <a:ext cx="6327487" cy="46162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1200"/>
              <a:buFont typeface="Montserrat Light"/>
              <a:buNone/>
            </a:pPr>
            <a:r>
              <a:rPr lang="en-US" sz="1200" b="0" i="0" u="none" strike="noStrike" cap="none">
                <a:solidFill>
                  <a:schemeClr val="lt1"/>
                </a:solidFill>
                <a:latin typeface="Montserrat Light"/>
                <a:ea typeface="Montserrat Light"/>
                <a:cs typeface="Montserrat Light"/>
                <a:sym typeface="Montserrat Light"/>
              </a:rPr>
              <a:t>PROGETTO </a:t>
            </a:r>
            <a:r>
              <a:rPr lang="en-US" sz="1200" b="1" i="0" u="none" strike="noStrike" cap="none">
                <a:solidFill>
                  <a:schemeClr val="lt1"/>
                </a:solidFill>
                <a:latin typeface="Montserrat"/>
                <a:ea typeface="Montserrat"/>
                <a:cs typeface="Montserrat"/>
                <a:sym typeface="Montserrat"/>
              </a:rPr>
              <a:t>WP3 </a:t>
            </a:r>
            <a:r>
              <a:rPr lang="en-US" sz="1200" b="0" i="0" u="none" strike="noStrike" cap="none">
                <a:solidFill>
                  <a:schemeClr val="lt1"/>
                </a:solidFill>
                <a:latin typeface="Montserrat Light"/>
                <a:ea typeface="Montserrat Light"/>
                <a:cs typeface="Montserrat Light"/>
                <a:sym typeface="Montserrat Light"/>
              </a:rPr>
              <a:t>DI EDUCAZIONE NON FORMALE</a:t>
            </a:r>
            <a:endParaRPr/>
          </a:p>
          <a:p>
            <a:pPr marL="0" marR="0" lvl="0" indent="0" algn="r" rtl="0">
              <a:spcBef>
                <a:spcPts val="0"/>
              </a:spcBef>
              <a:spcAft>
                <a:spcPts val="0"/>
              </a:spcAft>
              <a:buClr>
                <a:schemeClr val="lt1"/>
              </a:buClr>
              <a:buSzPts val="1200"/>
              <a:buFont typeface="Montserrat Light"/>
              <a:buNone/>
            </a:pPr>
            <a:r>
              <a:rPr lang="en-US" sz="1200" b="0" i="0" u="none" strike="noStrike" cap="none">
                <a:solidFill>
                  <a:schemeClr val="lt1"/>
                </a:solidFill>
                <a:latin typeface="Montserrat Light"/>
                <a:ea typeface="Montserrat Light"/>
                <a:cs typeface="Montserrat Light"/>
                <a:sym typeface="Montserrat Light"/>
              </a:rPr>
              <a:t>2022-1-IT03-KA220-YOU-000085578</a:t>
            </a:r>
            <a:endParaRPr sz="1200" b="0" i="0" u="none" strike="noStrike" cap="none">
              <a:solidFill>
                <a:schemeClr val="lt1"/>
              </a:solidFill>
              <a:latin typeface="Montserrat Light"/>
              <a:ea typeface="Montserrat Light"/>
              <a:cs typeface="Montserrat Light"/>
              <a:sym typeface="Montserrat Light"/>
            </a:endParaRPr>
          </a:p>
        </p:txBody>
      </p:sp>
      <p:sp>
        <p:nvSpPr>
          <p:cNvPr id="98" name="Google Shape;98;p1"/>
          <p:cNvSpPr txBox="1"/>
          <p:nvPr/>
        </p:nvSpPr>
        <p:spPr>
          <a:xfrm>
            <a:off x="2357926" y="3711150"/>
            <a:ext cx="81021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1"/>
                </a:solidFill>
                <a:latin typeface="Montserrat"/>
                <a:ea typeface="Montserrat"/>
                <a:cs typeface="Montserrat"/>
                <a:sym typeface="Montserrat"/>
              </a:rPr>
              <a:t>Mobilitare</a:t>
            </a:r>
            <a:r>
              <a:rPr lang="en-US" sz="3200" b="1">
                <a:solidFill>
                  <a:schemeClr val="lt1"/>
                </a:solidFill>
                <a:latin typeface="Montserrat"/>
                <a:ea typeface="Montserrat"/>
                <a:cs typeface="Montserrat"/>
                <a:sym typeface="Montserrat"/>
              </a:rPr>
              <a:t> le giovani generazioni </a:t>
            </a:r>
            <a:r>
              <a:rPr lang="en-US" sz="3200" b="1" i="0" u="none" strike="noStrike" cap="none">
                <a:solidFill>
                  <a:schemeClr val="lt1"/>
                </a:solidFill>
                <a:latin typeface="Montserrat"/>
                <a:ea typeface="Montserrat"/>
                <a:cs typeface="Montserrat"/>
                <a:sym typeface="Montserrat"/>
              </a:rPr>
              <a:t>per </a:t>
            </a:r>
            <a:r>
              <a:rPr lang="en-US" sz="3200" b="1">
                <a:solidFill>
                  <a:schemeClr val="lt1"/>
                </a:solidFill>
                <a:latin typeface="Montserrat"/>
                <a:ea typeface="Montserrat"/>
                <a:cs typeface="Montserrat"/>
                <a:sym typeface="Montserrat"/>
              </a:rPr>
              <a:t>progettare città inclusive</a:t>
            </a:r>
            <a:endParaRPr sz="4800" b="1" i="0" u="none" strike="noStrike" cap="none">
              <a:solidFill>
                <a:schemeClr val="lt1"/>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191" name="Google Shape;191;p10"/>
          <p:cNvGraphicFramePr/>
          <p:nvPr/>
        </p:nvGraphicFramePr>
        <p:xfrm>
          <a:off x="449911" y="1745944"/>
          <a:ext cx="11318800" cy="2087930"/>
        </p:xfrm>
        <a:graphic>
          <a:graphicData uri="http://schemas.openxmlformats.org/drawingml/2006/table">
            <a:tbl>
              <a:tblPr firstRow="1" bandRow="1">
                <a:noFill/>
                <a:tableStyleId>{9F8BB3D1-9348-43E0-956B-931003C1C399}</a:tableStyleId>
              </a:tblPr>
              <a:tblGrid>
                <a:gridCol w="1047175">
                  <a:extLst>
                    <a:ext uri="{9D8B030D-6E8A-4147-A177-3AD203B41FA5}">
                      <a16:colId xmlns:a16="http://schemas.microsoft.com/office/drawing/2014/main" val="20000"/>
                    </a:ext>
                  </a:extLst>
                </a:gridCol>
                <a:gridCol w="684775">
                  <a:extLst>
                    <a:ext uri="{9D8B030D-6E8A-4147-A177-3AD203B41FA5}">
                      <a16:colId xmlns:a16="http://schemas.microsoft.com/office/drawing/2014/main" val="20001"/>
                    </a:ext>
                  </a:extLst>
                </a:gridCol>
                <a:gridCol w="684775">
                  <a:extLst>
                    <a:ext uri="{9D8B030D-6E8A-4147-A177-3AD203B41FA5}">
                      <a16:colId xmlns:a16="http://schemas.microsoft.com/office/drawing/2014/main" val="20002"/>
                    </a:ext>
                  </a:extLst>
                </a:gridCol>
                <a:gridCol w="684775">
                  <a:extLst>
                    <a:ext uri="{9D8B030D-6E8A-4147-A177-3AD203B41FA5}">
                      <a16:colId xmlns:a16="http://schemas.microsoft.com/office/drawing/2014/main" val="20003"/>
                    </a:ext>
                  </a:extLst>
                </a:gridCol>
                <a:gridCol w="684775">
                  <a:extLst>
                    <a:ext uri="{9D8B030D-6E8A-4147-A177-3AD203B41FA5}">
                      <a16:colId xmlns:a16="http://schemas.microsoft.com/office/drawing/2014/main" val="20004"/>
                    </a:ext>
                  </a:extLst>
                </a:gridCol>
                <a:gridCol w="684775">
                  <a:extLst>
                    <a:ext uri="{9D8B030D-6E8A-4147-A177-3AD203B41FA5}">
                      <a16:colId xmlns:a16="http://schemas.microsoft.com/office/drawing/2014/main" val="20005"/>
                    </a:ext>
                  </a:extLst>
                </a:gridCol>
                <a:gridCol w="684775">
                  <a:extLst>
                    <a:ext uri="{9D8B030D-6E8A-4147-A177-3AD203B41FA5}">
                      <a16:colId xmlns:a16="http://schemas.microsoft.com/office/drawing/2014/main" val="20006"/>
                    </a:ext>
                  </a:extLst>
                </a:gridCol>
                <a:gridCol w="684775">
                  <a:extLst>
                    <a:ext uri="{9D8B030D-6E8A-4147-A177-3AD203B41FA5}">
                      <a16:colId xmlns:a16="http://schemas.microsoft.com/office/drawing/2014/main" val="20007"/>
                    </a:ext>
                  </a:extLst>
                </a:gridCol>
                <a:gridCol w="684775">
                  <a:extLst>
                    <a:ext uri="{9D8B030D-6E8A-4147-A177-3AD203B41FA5}">
                      <a16:colId xmlns:a16="http://schemas.microsoft.com/office/drawing/2014/main" val="20008"/>
                    </a:ext>
                  </a:extLst>
                </a:gridCol>
                <a:gridCol w="684775">
                  <a:extLst>
                    <a:ext uri="{9D8B030D-6E8A-4147-A177-3AD203B41FA5}">
                      <a16:colId xmlns:a16="http://schemas.microsoft.com/office/drawing/2014/main" val="20009"/>
                    </a:ext>
                  </a:extLst>
                </a:gridCol>
                <a:gridCol w="684775">
                  <a:extLst>
                    <a:ext uri="{9D8B030D-6E8A-4147-A177-3AD203B41FA5}">
                      <a16:colId xmlns:a16="http://schemas.microsoft.com/office/drawing/2014/main" val="20010"/>
                    </a:ext>
                  </a:extLst>
                </a:gridCol>
                <a:gridCol w="684775">
                  <a:extLst>
                    <a:ext uri="{9D8B030D-6E8A-4147-A177-3AD203B41FA5}">
                      <a16:colId xmlns:a16="http://schemas.microsoft.com/office/drawing/2014/main" val="20011"/>
                    </a:ext>
                  </a:extLst>
                </a:gridCol>
                <a:gridCol w="684775">
                  <a:extLst>
                    <a:ext uri="{9D8B030D-6E8A-4147-A177-3AD203B41FA5}">
                      <a16:colId xmlns:a16="http://schemas.microsoft.com/office/drawing/2014/main" val="20012"/>
                    </a:ext>
                  </a:extLst>
                </a:gridCol>
                <a:gridCol w="684775">
                  <a:extLst>
                    <a:ext uri="{9D8B030D-6E8A-4147-A177-3AD203B41FA5}">
                      <a16:colId xmlns:a16="http://schemas.microsoft.com/office/drawing/2014/main" val="20013"/>
                    </a:ext>
                  </a:extLst>
                </a:gridCol>
                <a:gridCol w="684775">
                  <a:extLst>
                    <a:ext uri="{9D8B030D-6E8A-4147-A177-3AD203B41FA5}">
                      <a16:colId xmlns:a16="http://schemas.microsoft.com/office/drawing/2014/main" val="20014"/>
                    </a:ext>
                  </a:extLst>
                </a:gridCol>
                <a:gridCol w="684775">
                  <a:extLst>
                    <a:ext uri="{9D8B030D-6E8A-4147-A177-3AD203B41FA5}">
                      <a16:colId xmlns:a16="http://schemas.microsoft.com/office/drawing/2014/main" val="20015"/>
                    </a:ext>
                  </a:extLst>
                </a:gridCol>
              </a:tblGrid>
              <a:tr h="370850">
                <a:tc>
                  <a:txBody>
                    <a:bodyPr/>
                    <a:lstStyle/>
                    <a:p>
                      <a:pPr marL="0" marR="0" lvl="0" indent="0" algn="l" rtl="0">
                        <a:spcBef>
                          <a:spcPts val="0"/>
                        </a:spcBef>
                        <a:spcAft>
                          <a:spcPts val="0"/>
                        </a:spcAft>
                        <a:buNone/>
                      </a:pPr>
                      <a:r>
                        <a:rPr lang="en-US" sz="900" u="none" strike="noStrike" cap="none">
                          <a:solidFill>
                            <a:schemeClr val="lt1"/>
                          </a:solidFill>
                          <a:latin typeface="Montserrat Light"/>
                          <a:ea typeface="Montserrat Light"/>
                          <a:cs typeface="Montserrat Light"/>
                          <a:sym typeface="Montserrat Light"/>
                        </a:rPr>
                        <a:t>ATTIVITÀ</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7F7F7F"/>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2</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3</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4</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5</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6</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7</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8</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9</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10</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11</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12</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 </a:t>
                      </a:r>
                      <a:r>
                        <a:rPr lang="en-US" sz="1000">
                          <a:latin typeface="Montserrat Light"/>
                          <a:ea typeface="Montserrat Light"/>
                          <a:cs typeface="Montserrat Light"/>
                          <a:sym typeface="Montserrat Light"/>
                        </a:rPr>
                        <a:t>G</a:t>
                      </a:r>
                      <a:r>
                        <a:rPr lang="en-US" sz="1000" u="none" strike="noStrike" cap="none">
                          <a:latin typeface="Montserrat Light"/>
                          <a:ea typeface="Montserrat Light"/>
                          <a:cs typeface="Montserrat Light"/>
                          <a:sym typeface="Montserrat Light"/>
                        </a:rPr>
                        <a:t>iorno 13</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14</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1000" u="none" strike="noStrike" cap="none">
                          <a:latin typeface="Montserrat Light"/>
                          <a:ea typeface="Montserrat Light"/>
                          <a:cs typeface="Montserrat Light"/>
                          <a:sym typeface="Montserrat Light"/>
                        </a:rPr>
                        <a:t>Giorno 15</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800">
                          <a:latin typeface="Montserrat Light"/>
                          <a:ea typeface="Montserrat Light"/>
                          <a:cs typeface="Montserrat Light"/>
                          <a:sym typeface="Montserrat Light"/>
                        </a:rPr>
                        <a:t>Sessioni in presenza</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Esperienza di apprendimento </a:t>
                      </a:r>
                      <a:r>
                        <a:rPr lang="en-US" sz="800">
                          <a:latin typeface="Montserrat Light"/>
                          <a:ea typeface="Montserrat Light"/>
                          <a:cs typeface="Montserrat Light"/>
                          <a:sym typeface="Montserrat Light"/>
                        </a:rPr>
                        <a:t>tramite gamification</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Forum</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Documento di supporto</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gridSpan="15">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4"/>
                  </a:ext>
                </a:extLst>
              </a:tr>
            </a:tbl>
          </a:graphicData>
        </a:graphic>
      </p:graphicFrame>
      <p:sp>
        <p:nvSpPr>
          <p:cNvPr id="192" name="Google Shape;192;p10"/>
          <p:cNvSpPr/>
          <p:nvPr/>
        </p:nvSpPr>
        <p:spPr>
          <a:xfrm>
            <a:off x="4280110" y="2988319"/>
            <a:ext cx="6105445" cy="271335"/>
          </a:xfrm>
          <a:prstGeom prst="roundRect">
            <a:avLst>
              <a:gd name="adj" fmla="val 50000"/>
            </a:avLst>
          </a:prstGeom>
          <a:solidFill>
            <a:srgbClr val="F9B1B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DISCUSSIONE NEL FORUM ESTERNO</a:t>
            </a:r>
            <a:endParaRPr/>
          </a:p>
        </p:txBody>
      </p:sp>
      <p:sp>
        <p:nvSpPr>
          <p:cNvPr id="193" name="Google Shape;193;p10"/>
          <p:cNvSpPr/>
          <p:nvPr/>
        </p:nvSpPr>
        <p:spPr>
          <a:xfrm>
            <a:off x="1556709" y="3365627"/>
            <a:ext cx="10152000" cy="272197"/>
          </a:xfrm>
          <a:prstGeom prst="roundRect">
            <a:avLst>
              <a:gd name="adj" fmla="val 50000"/>
            </a:avLst>
          </a:prstGeom>
          <a:solidFill>
            <a:srgbClr val="D488C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DOCUMENTO DI SUPPORTO</a:t>
            </a:r>
            <a:endParaRPr/>
          </a:p>
        </p:txBody>
      </p:sp>
      <p:sp>
        <p:nvSpPr>
          <p:cNvPr id="194" name="Google Shape;194;p10"/>
          <p:cNvSpPr/>
          <p:nvPr/>
        </p:nvSpPr>
        <p:spPr>
          <a:xfrm>
            <a:off x="1556709" y="3365626"/>
            <a:ext cx="272198" cy="272198"/>
          </a:xfrm>
          <a:prstGeom prst="ellipse">
            <a:avLst/>
          </a:prstGeom>
          <a:solidFill>
            <a:srgbClr val="89317E"/>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lt1"/>
                </a:solidFill>
                <a:latin typeface="Montserrat Light"/>
                <a:ea typeface="Montserrat Light"/>
                <a:cs typeface="Montserrat Light"/>
                <a:sym typeface="Montserrat Light"/>
              </a:rPr>
              <a:t>SD</a:t>
            </a:r>
            <a:endParaRPr/>
          </a:p>
        </p:txBody>
      </p:sp>
      <p:sp>
        <p:nvSpPr>
          <p:cNvPr id="195" name="Google Shape;195;p10"/>
          <p:cNvSpPr/>
          <p:nvPr/>
        </p:nvSpPr>
        <p:spPr>
          <a:xfrm>
            <a:off x="1556709" y="2573049"/>
            <a:ext cx="10152000" cy="272197"/>
          </a:xfrm>
          <a:prstGeom prst="roundRect">
            <a:avLst>
              <a:gd name="adj" fmla="val 50000"/>
            </a:avLst>
          </a:prstGeom>
          <a:solidFill>
            <a:srgbClr val="81DEF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196" name="Google Shape;196;p10"/>
          <p:cNvSpPr/>
          <p:nvPr/>
        </p:nvSpPr>
        <p:spPr>
          <a:xfrm>
            <a:off x="10465561" y="2573049"/>
            <a:ext cx="1175669" cy="272197"/>
          </a:xfrm>
          <a:prstGeom prst="roundRect">
            <a:avLst>
              <a:gd name="adj" fmla="val 50000"/>
            </a:avLst>
          </a:prstGeom>
          <a:solidFill>
            <a:srgbClr val="93DCF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dk1"/>
                </a:solidFill>
                <a:latin typeface="Montserrat Light"/>
                <a:ea typeface="Montserrat Light"/>
                <a:cs typeface="Montserrat Light"/>
                <a:sym typeface="Montserrat Light"/>
              </a:rPr>
              <a:t>         VOTAZIONE</a:t>
            </a:r>
            <a:endParaRPr/>
          </a:p>
        </p:txBody>
      </p:sp>
      <p:sp>
        <p:nvSpPr>
          <p:cNvPr id="197" name="Google Shape;197;p10"/>
          <p:cNvSpPr/>
          <p:nvPr/>
        </p:nvSpPr>
        <p:spPr>
          <a:xfrm>
            <a:off x="10453034" y="2573048"/>
            <a:ext cx="272198" cy="272198"/>
          </a:xfrm>
          <a:prstGeom prst="ellipse">
            <a:avLst/>
          </a:prstGeom>
          <a:solidFill>
            <a:srgbClr val="FFC0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V</a:t>
            </a:r>
            <a:endParaRPr/>
          </a:p>
        </p:txBody>
      </p:sp>
      <p:sp>
        <p:nvSpPr>
          <p:cNvPr id="198" name="Google Shape;198;p10"/>
          <p:cNvSpPr/>
          <p:nvPr/>
        </p:nvSpPr>
        <p:spPr>
          <a:xfrm>
            <a:off x="1556709" y="2573048"/>
            <a:ext cx="272198" cy="272198"/>
          </a:xfrm>
          <a:prstGeom prst="ellipse">
            <a:avLst/>
          </a:prstGeom>
          <a:solidFill>
            <a:srgbClr val="00B0F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lt1"/>
                </a:solidFill>
                <a:latin typeface="Montserrat Light"/>
                <a:ea typeface="Montserrat Light"/>
                <a:cs typeface="Montserrat Light"/>
                <a:sym typeface="Montserrat Light"/>
              </a:rPr>
              <a:t>GS</a:t>
            </a:r>
            <a:endParaRPr/>
          </a:p>
        </p:txBody>
      </p:sp>
      <p:sp>
        <p:nvSpPr>
          <p:cNvPr id="199" name="Google Shape;199;p10"/>
          <p:cNvSpPr txBox="1"/>
          <p:nvPr/>
        </p:nvSpPr>
        <p:spPr>
          <a:xfrm>
            <a:off x="512697" y="992982"/>
            <a:ext cx="3240023" cy="33855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600">
                <a:solidFill>
                  <a:srgbClr val="939393"/>
                </a:solidFill>
                <a:latin typeface="Montserrat Light"/>
                <a:ea typeface="Montserrat Light"/>
                <a:cs typeface="Montserrat Light"/>
                <a:sym typeface="Montserrat Light"/>
              </a:rPr>
              <a:t>Calendario</a:t>
            </a:r>
            <a:endParaRPr sz="1800">
              <a:solidFill>
                <a:srgbClr val="939393"/>
              </a:solidFill>
              <a:latin typeface="Montserrat Light"/>
              <a:ea typeface="Montserrat Light"/>
              <a:cs typeface="Montserrat Light"/>
              <a:sym typeface="Montserrat Light"/>
            </a:endParaRPr>
          </a:p>
        </p:txBody>
      </p:sp>
      <p:sp>
        <p:nvSpPr>
          <p:cNvPr id="200" name="Google Shape;200;p10"/>
          <p:cNvSpPr txBox="1"/>
          <p:nvPr/>
        </p:nvSpPr>
        <p:spPr>
          <a:xfrm>
            <a:off x="449894" y="573275"/>
            <a:ext cx="5111700" cy="4617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939393"/>
                </a:solidFill>
                <a:latin typeface="Montserrat SemiBold"/>
                <a:ea typeface="Montserrat SemiBold"/>
                <a:cs typeface="Montserrat SemiBold"/>
                <a:sym typeface="Montserrat SemiBold"/>
              </a:rPr>
              <a:t>Percorso di apprendimento</a:t>
            </a:r>
            <a:endParaRPr sz="2800">
              <a:solidFill>
                <a:srgbClr val="939393"/>
              </a:solidFill>
              <a:latin typeface="Montserrat SemiBold"/>
              <a:ea typeface="Montserrat SemiBold"/>
              <a:cs typeface="Montserrat SemiBold"/>
              <a:sym typeface="Montserrat SemiBold"/>
            </a:endParaRPr>
          </a:p>
        </p:txBody>
      </p:sp>
      <p:sp>
        <p:nvSpPr>
          <p:cNvPr id="201" name="Google Shape;201;p10"/>
          <p:cNvSpPr/>
          <p:nvPr/>
        </p:nvSpPr>
        <p:spPr>
          <a:xfrm>
            <a:off x="1556709" y="2166074"/>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2" name="Google Shape;202;p10"/>
          <p:cNvSpPr/>
          <p:nvPr/>
        </p:nvSpPr>
        <p:spPr>
          <a:xfrm>
            <a:off x="1556709" y="2166073"/>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S1</a:t>
            </a:r>
            <a:endParaRPr/>
          </a:p>
        </p:txBody>
      </p:sp>
      <p:grpSp>
        <p:nvGrpSpPr>
          <p:cNvPr id="203" name="Google Shape;203;p10"/>
          <p:cNvGrpSpPr/>
          <p:nvPr/>
        </p:nvGrpSpPr>
        <p:grpSpPr>
          <a:xfrm>
            <a:off x="4985493" y="2166073"/>
            <a:ext cx="576000" cy="272198"/>
            <a:chOff x="5204568" y="2613748"/>
            <a:chExt cx="576000" cy="272198"/>
          </a:xfrm>
        </p:grpSpPr>
        <p:sp>
          <p:nvSpPr>
            <p:cNvPr id="204" name="Google Shape;204;p10"/>
            <p:cNvSpPr/>
            <p:nvPr/>
          </p:nvSpPr>
          <p:spPr>
            <a:xfrm>
              <a:off x="5204568" y="2613748"/>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5" name="Google Shape;205;p10"/>
            <p:cNvSpPr/>
            <p:nvPr/>
          </p:nvSpPr>
          <p:spPr>
            <a:xfrm>
              <a:off x="5204568" y="2613748"/>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S2</a:t>
              </a:r>
              <a:endParaRPr/>
            </a:p>
          </p:txBody>
        </p:sp>
      </p:grpSp>
      <p:sp>
        <p:nvSpPr>
          <p:cNvPr id="206" name="Google Shape;206;p10"/>
          <p:cNvSpPr/>
          <p:nvPr/>
        </p:nvSpPr>
        <p:spPr>
          <a:xfrm>
            <a:off x="11129106" y="2166074"/>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7" name="Google Shape;207;p10"/>
          <p:cNvSpPr/>
          <p:nvPr/>
        </p:nvSpPr>
        <p:spPr>
          <a:xfrm>
            <a:off x="11129106" y="2166073"/>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S3</a:t>
            </a:r>
            <a:endParaRPr/>
          </a:p>
        </p:txBody>
      </p:sp>
      <p:grpSp>
        <p:nvGrpSpPr>
          <p:cNvPr id="208" name="Google Shape;208;p10"/>
          <p:cNvGrpSpPr/>
          <p:nvPr/>
        </p:nvGrpSpPr>
        <p:grpSpPr>
          <a:xfrm>
            <a:off x="578703" y="4211761"/>
            <a:ext cx="4333580" cy="272198"/>
            <a:chOff x="742138" y="4840217"/>
            <a:chExt cx="4333580" cy="272198"/>
          </a:xfrm>
        </p:grpSpPr>
        <p:sp>
          <p:nvSpPr>
            <p:cNvPr id="209" name="Google Shape;209;p10"/>
            <p:cNvSpPr txBox="1"/>
            <p:nvPr/>
          </p:nvSpPr>
          <p:spPr>
            <a:xfrm>
              <a:off x="1102113" y="4896245"/>
              <a:ext cx="3973605" cy="153888"/>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Sessioni </a:t>
              </a:r>
              <a:r>
                <a:rPr lang="en-US" sz="1000">
                  <a:solidFill>
                    <a:srgbClr val="939393"/>
                  </a:solidFill>
                  <a:latin typeface="Montserrat Light"/>
                  <a:ea typeface="Montserrat Light"/>
                  <a:cs typeface="Montserrat Light"/>
                  <a:sym typeface="Montserrat Light"/>
                </a:rPr>
                <a:t>| Giorni di sessioni in presenza(3 sessioni in totale)</a:t>
              </a:r>
              <a:endParaRPr sz="1000">
                <a:solidFill>
                  <a:srgbClr val="939393"/>
                </a:solidFill>
                <a:latin typeface="Montserrat Light"/>
                <a:ea typeface="Montserrat Light"/>
                <a:cs typeface="Montserrat Light"/>
                <a:sym typeface="Montserrat Light"/>
              </a:endParaRPr>
            </a:p>
          </p:txBody>
        </p:sp>
        <p:sp>
          <p:nvSpPr>
            <p:cNvPr id="210" name="Google Shape;210;p10"/>
            <p:cNvSpPr/>
            <p:nvPr/>
          </p:nvSpPr>
          <p:spPr>
            <a:xfrm>
              <a:off x="742138" y="4840217"/>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dk1"/>
                  </a:solidFill>
                  <a:latin typeface="Montserrat Light"/>
                  <a:ea typeface="Montserrat Light"/>
                  <a:cs typeface="Montserrat Light"/>
                  <a:sym typeface="Montserrat Light"/>
                </a:rPr>
                <a:t>S</a:t>
              </a:r>
              <a:endParaRPr/>
            </a:p>
          </p:txBody>
        </p:sp>
      </p:grpSp>
      <p:sp>
        <p:nvSpPr>
          <p:cNvPr id="211" name="Google Shape;211;p10"/>
          <p:cNvSpPr txBox="1"/>
          <p:nvPr/>
        </p:nvSpPr>
        <p:spPr>
          <a:xfrm>
            <a:off x="616799" y="1380325"/>
            <a:ext cx="5774100" cy="1692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100">
                <a:solidFill>
                  <a:srgbClr val="939393"/>
                </a:solidFill>
                <a:latin typeface="Montserrat Light"/>
                <a:ea typeface="Montserrat Light"/>
                <a:cs typeface="Montserrat Light"/>
                <a:sym typeface="Montserrat Light"/>
              </a:rPr>
              <a:t>L'implementazione del WP3 richiede </a:t>
            </a:r>
            <a:r>
              <a:rPr lang="en-US" sz="1100">
                <a:solidFill>
                  <a:srgbClr val="939393"/>
                </a:solidFill>
                <a:latin typeface="Montserrat SemiBold"/>
                <a:ea typeface="Montserrat SemiBold"/>
                <a:cs typeface="Montserrat SemiBold"/>
                <a:sym typeface="Montserrat SemiBold"/>
              </a:rPr>
              <a:t>15 giorni lavorativi </a:t>
            </a:r>
            <a:r>
              <a:rPr lang="en-US" sz="1100">
                <a:solidFill>
                  <a:srgbClr val="939393"/>
                </a:solidFill>
                <a:latin typeface="Montserrat Light"/>
                <a:ea typeface="Montserrat Light"/>
                <a:cs typeface="Montserrat Light"/>
                <a:sym typeface="Montserrat Light"/>
              </a:rPr>
              <a:t>di formazione </a:t>
            </a:r>
            <a:endParaRPr sz="1100">
              <a:solidFill>
                <a:srgbClr val="939393"/>
              </a:solidFill>
              <a:latin typeface="Montserrat Light"/>
              <a:ea typeface="Montserrat Light"/>
              <a:cs typeface="Montserrat Light"/>
              <a:sym typeface="Montserrat Light"/>
            </a:endParaRPr>
          </a:p>
        </p:txBody>
      </p:sp>
      <p:grpSp>
        <p:nvGrpSpPr>
          <p:cNvPr id="212" name="Google Shape;212;p10"/>
          <p:cNvGrpSpPr/>
          <p:nvPr/>
        </p:nvGrpSpPr>
        <p:grpSpPr>
          <a:xfrm>
            <a:off x="578703" y="4567590"/>
            <a:ext cx="6849148" cy="272198"/>
            <a:chOff x="742138" y="5206967"/>
            <a:chExt cx="6849148" cy="272198"/>
          </a:xfrm>
        </p:grpSpPr>
        <p:sp>
          <p:nvSpPr>
            <p:cNvPr id="213" name="Google Shape;213;p10"/>
            <p:cNvSpPr/>
            <p:nvPr/>
          </p:nvSpPr>
          <p:spPr>
            <a:xfrm>
              <a:off x="742138" y="5206967"/>
              <a:ext cx="272198" cy="272198"/>
            </a:xfrm>
            <a:prstGeom prst="ellipse">
              <a:avLst/>
            </a:prstGeom>
            <a:solidFill>
              <a:srgbClr val="00B0F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lt1"/>
                  </a:solidFill>
                  <a:latin typeface="Montserrat Light"/>
                  <a:ea typeface="Montserrat Light"/>
                  <a:cs typeface="Montserrat Light"/>
                  <a:sym typeface="Montserrat Light"/>
                </a:rPr>
                <a:t>GS</a:t>
              </a:r>
              <a:endParaRPr/>
            </a:p>
          </p:txBody>
        </p:sp>
        <p:sp>
          <p:nvSpPr>
            <p:cNvPr id="214" name="Google Shape;214;p10"/>
            <p:cNvSpPr txBox="1"/>
            <p:nvPr/>
          </p:nvSpPr>
          <p:spPr>
            <a:xfrm>
              <a:off x="1088786" y="5258427"/>
              <a:ext cx="6502500" cy="153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Inizio del gioco </a:t>
              </a:r>
              <a:r>
                <a:rPr lang="en-US" sz="1000">
                  <a:solidFill>
                    <a:srgbClr val="939393"/>
                  </a:solidFill>
                  <a:latin typeface="Montserrat Light"/>
                  <a:ea typeface="Montserrat Light"/>
                  <a:cs typeface="Montserrat Light"/>
                  <a:sym typeface="Montserrat Light"/>
                </a:rPr>
                <a:t>| L'esperienza di apprendimento gamificato inizia il giorno 1 e termina il giorno 15</a:t>
              </a:r>
              <a:r>
                <a:rPr lang="en-US" sz="1000" baseline="30000">
                  <a:solidFill>
                    <a:srgbClr val="939393"/>
                  </a:solidFill>
                  <a:latin typeface="Montserrat Light"/>
                  <a:ea typeface="Montserrat Light"/>
                  <a:cs typeface="Montserrat Light"/>
                  <a:sym typeface="Montserrat Light"/>
                </a:rPr>
                <a:t>.  </a:t>
              </a:r>
              <a:endParaRPr sz="1000">
                <a:solidFill>
                  <a:srgbClr val="939393"/>
                </a:solidFill>
                <a:latin typeface="Montserrat Light"/>
                <a:ea typeface="Montserrat Light"/>
                <a:cs typeface="Montserrat Light"/>
                <a:sym typeface="Montserrat Light"/>
              </a:endParaRPr>
            </a:p>
          </p:txBody>
        </p:sp>
      </p:grpSp>
      <p:grpSp>
        <p:nvGrpSpPr>
          <p:cNvPr id="215" name="Google Shape;215;p10"/>
          <p:cNvGrpSpPr/>
          <p:nvPr/>
        </p:nvGrpSpPr>
        <p:grpSpPr>
          <a:xfrm>
            <a:off x="578703" y="5670656"/>
            <a:ext cx="10066070" cy="272198"/>
            <a:chOff x="742139" y="5955282"/>
            <a:chExt cx="10066070" cy="272198"/>
          </a:xfrm>
        </p:grpSpPr>
        <p:sp>
          <p:nvSpPr>
            <p:cNvPr id="216" name="Google Shape;216;p10"/>
            <p:cNvSpPr/>
            <p:nvPr/>
          </p:nvSpPr>
          <p:spPr>
            <a:xfrm>
              <a:off x="742139" y="5955282"/>
              <a:ext cx="272198" cy="272198"/>
            </a:xfrm>
            <a:prstGeom prst="ellipse">
              <a:avLst/>
            </a:prstGeom>
            <a:solidFill>
              <a:srgbClr val="EF3148"/>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lt1"/>
                  </a:solidFill>
                  <a:latin typeface="Montserrat Light"/>
                  <a:ea typeface="Montserrat Light"/>
                  <a:cs typeface="Montserrat Light"/>
                  <a:sym typeface="Montserrat Light"/>
                </a:rPr>
                <a:t>F</a:t>
              </a:r>
              <a:endParaRPr/>
            </a:p>
          </p:txBody>
        </p:sp>
        <p:sp>
          <p:nvSpPr>
            <p:cNvPr id="217" name="Google Shape;217;p10"/>
            <p:cNvSpPr txBox="1"/>
            <p:nvPr/>
          </p:nvSpPr>
          <p:spPr>
            <a:xfrm>
              <a:off x="1088775" y="6011699"/>
              <a:ext cx="9719434" cy="153888"/>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Forum </a:t>
              </a:r>
              <a:r>
                <a:rPr lang="en-US" sz="1000">
                  <a:solidFill>
                    <a:srgbClr val="939393"/>
                  </a:solidFill>
                  <a:latin typeface="Montserrat Light"/>
                  <a:ea typeface="Montserrat Light"/>
                  <a:cs typeface="Montserrat Light"/>
                  <a:sym typeface="Montserrat Light"/>
                </a:rPr>
                <a:t>| Apertura del forum (FO) - esterno al pacchetto SCORM. Tra il giorno 6 e il giorno 11,  chi gioca dovrà condividere le proprie idee in questo forum.</a:t>
              </a:r>
              <a:endParaRPr sz="1000">
                <a:solidFill>
                  <a:srgbClr val="939393"/>
                </a:solidFill>
                <a:latin typeface="Montserrat Light"/>
                <a:ea typeface="Montserrat Light"/>
                <a:cs typeface="Montserrat Light"/>
                <a:sym typeface="Montserrat Light"/>
              </a:endParaRPr>
            </a:p>
          </p:txBody>
        </p:sp>
      </p:grpSp>
      <p:sp>
        <p:nvSpPr>
          <p:cNvPr id="218" name="Google Shape;218;p10"/>
          <p:cNvSpPr/>
          <p:nvPr/>
        </p:nvSpPr>
        <p:spPr>
          <a:xfrm>
            <a:off x="4280110" y="2988318"/>
            <a:ext cx="612311" cy="272197"/>
          </a:xfrm>
          <a:prstGeom prst="roundRect">
            <a:avLst>
              <a:gd name="adj" fmla="val 50000"/>
            </a:avLst>
          </a:prstGeom>
          <a:solidFill>
            <a:srgbClr val="F5778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FO</a:t>
            </a:r>
            <a:endParaRPr/>
          </a:p>
        </p:txBody>
      </p:sp>
      <p:sp>
        <p:nvSpPr>
          <p:cNvPr id="219" name="Google Shape;219;p10"/>
          <p:cNvSpPr/>
          <p:nvPr/>
        </p:nvSpPr>
        <p:spPr>
          <a:xfrm>
            <a:off x="4280110" y="2988317"/>
            <a:ext cx="272198" cy="272198"/>
          </a:xfrm>
          <a:prstGeom prst="ellipse">
            <a:avLst/>
          </a:prstGeom>
          <a:solidFill>
            <a:srgbClr val="EF3148"/>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lt1"/>
                </a:solidFill>
                <a:latin typeface="Montserrat Light"/>
                <a:ea typeface="Montserrat Light"/>
                <a:cs typeface="Montserrat Light"/>
                <a:sym typeface="Montserrat Light"/>
              </a:rPr>
              <a:t>F</a:t>
            </a:r>
            <a:endParaRPr/>
          </a:p>
        </p:txBody>
      </p:sp>
      <p:sp>
        <p:nvSpPr>
          <p:cNvPr id="220" name="Google Shape;220;p10"/>
          <p:cNvSpPr/>
          <p:nvPr/>
        </p:nvSpPr>
        <p:spPr>
          <a:xfrm>
            <a:off x="1941419" y="2573049"/>
            <a:ext cx="8444136" cy="272197"/>
          </a:xfrm>
          <a:prstGeom prst="roundRect">
            <a:avLst>
              <a:gd name="adj" fmla="val 50000"/>
            </a:avLst>
          </a:prstGeom>
          <a:solidFill>
            <a:srgbClr val="7F7F7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CONDIVISIONE  E MODIFICA DEI SUGGERIMENTI</a:t>
            </a:r>
            <a:endParaRPr/>
          </a:p>
        </p:txBody>
      </p:sp>
      <p:sp>
        <p:nvSpPr>
          <p:cNvPr id="221" name="Google Shape;221;p10"/>
          <p:cNvSpPr/>
          <p:nvPr/>
        </p:nvSpPr>
        <p:spPr>
          <a:xfrm>
            <a:off x="1905559" y="2573048"/>
            <a:ext cx="272198" cy="272198"/>
          </a:xfrm>
          <a:prstGeom prst="ellipse">
            <a:avLst/>
          </a:prstGeom>
          <a:solidFill>
            <a:schemeClr val="dk1"/>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lt1"/>
                </a:solidFill>
                <a:latin typeface="Montserrat Light"/>
                <a:ea typeface="Montserrat Light"/>
                <a:cs typeface="Montserrat Light"/>
                <a:sym typeface="Montserrat Light"/>
              </a:rPr>
              <a:t>I</a:t>
            </a:r>
            <a:endParaRPr/>
          </a:p>
        </p:txBody>
      </p:sp>
      <p:grpSp>
        <p:nvGrpSpPr>
          <p:cNvPr id="222" name="Google Shape;222;p10"/>
          <p:cNvGrpSpPr/>
          <p:nvPr/>
        </p:nvGrpSpPr>
        <p:grpSpPr>
          <a:xfrm>
            <a:off x="578703" y="4923425"/>
            <a:ext cx="11245947" cy="461700"/>
            <a:chOff x="742138" y="5483025"/>
            <a:chExt cx="11245947" cy="461700"/>
          </a:xfrm>
        </p:grpSpPr>
        <p:sp>
          <p:nvSpPr>
            <p:cNvPr id="223" name="Google Shape;223;p10"/>
            <p:cNvSpPr/>
            <p:nvPr/>
          </p:nvSpPr>
          <p:spPr>
            <a:xfrm>
              <a:off x="742138" y="5504054"/>
              <a:ext cx="272198" cy="272198"/>
            </a:xfrm>
            <a:prstGeom prst="ellipse">
              <a:avLst/>
            </a:prstGeom>
            <a:solidFill>
              <a:schemeClr val="dk1"/>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lt1"/>
                  </a:solidFill>
                  <a:latin typeface="Montserrat Light"/>
                  <a:ea typeface="Montserrat Light"/>
                  <a:cs typeface="Montserrat Light"/>
                  <a:sym typeface="Montserrat Light"/>
                </a:rPr>
                <a:t>I</a:t>
              </a:r>
              <a:endParaRPr/>
            </a:p>
          </p:txBody>
        </p:sp>
        <p:sp>
          <p:nvSpPr>
            <p:cNvPr id="224" name="Google Shape;224;p10"/>
            <p:cNvSpPr txBox="1"/>
            <p:nvPr/>
          </p:nvSpPr>
          <p:spPr>
            <a:xfrm>
              <a:off x="1088785" y="5483025"/>
              <a:ext cx="10899300" cy="4617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Condivisione delle idee </a:t>
              </a:r>
              <a:r>
                <a:rPr lang="en-US" sz="1000">
                  <a:solidFill>
                    <a:srgbClr val="939393"/>
                  </a:solidFill>
                  <a:latin typeface="Montserrat Light"/>
                  <a:ea typeface="Montserrat Light"/>
                  <a:cs typeface="Montserrat Light"/>
                  <a:sym typeface="Montserrat Light"/>
                </a:rPr>
                <a:t>| Il giocatore condivide le proprie idee durante l’esperienza di apprendimento tramite gamification a partire dal giorno 1 fino al giorno 13 e può modificare tutte le proprie idee durante questo periodo. </a:t>
              </a:r>
              <a:br>
                <a:rPr lang="en-US" sz="1000">
                  <a:solidFill>
                    <a:srgbClr val="939393"/>
                  </a:solidFill>
                  <a:latin typeface="Montserrat Light"/>
                  <a:ea typeface="Montserrat Light"/>
                  <a:cs typeface="Montserrat Light"/>
                  <a:sym typeface="Montserrat Light"/>
                </a:rPr>
              </a:br>
              <a:r>
                <a:rPr lang="en-US" sz="1000">
                  <a:solidFill>
                    <a:srgbClr val="939393"/>
                  </a:solidFill>
                  <a:latin typeface="Montserrat Light"/>
                  <a:ea typeface="Montserrat Light"/>
                  <a:cs typeface="Montserrat Light"/>
                  <a:sym typeface="Montserrat Light"/>
                </a:rPr>
                <a:t>Al termine del giorno 3 , le funzionalità di pubblicazione e modifica saranno disabilitate. </a:t>
              </a:r>
              <a:endParaRPr sz="1000">
                <a:solidFill>
                  <a:srgbClr val="939393"/>
                </a:solidFill>
                <a:latin typeface="Montserrat Light"/>
                <a:ea typeface="Montserrat Light"/>
                <a:cs typeface="Montserrat Light"/>
                <a:sym typeface="Montserrat Light"/>
              </a:endParaRPr>
            </a:p>
          </p:txBody>
        </p:sp>
      </p:grpSp>
      <p:grpSp>
        <p:nvGrpSpPr>
          <p:cNvPr id="225" name="Google Shape;225;p10"/>
          <p:cNvGrpSpPr/>
          <p:nvPr/>
        </p:nvGrpSpPr>
        <p:grpSpPr>
          <a:xfrm>
            <a:off x="578703" y="5314827"/>
            <a:ext cx="10066036" cy="290017"/>
            <a:chOff x="742139" y="5955282"/>
            <a:chExt cx="10066036" cy="290017"/>
          </a:xfrm>
        </p:grpSpPr>
        <p:sp>
          <p:nvSpPr>
            <p:cNvPr id="226" name="Google Shape;226;p10"/>
            <p:cNvSpPr/>
            <p:nvPr/>
          </p:nvSpPr>
          <p:spPr>
            <a:xfrm>
              <a:off x="742139" y="5955282"/>
              <a:ext cx="272198" cy="272198"/>
            </a:xfrm>
            <a:prstGeom prst="ellipse">
              <a:avLst/>
            </a:prstGeom>
            <a:solidFill>
              <a:schemeClr val="accent4"/>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dk1"/>
                  </a:solidFill>
                  <a:latin typeface="Montserrat Light"/>
                  <a:ea typeface="Montserrat Light"/>
                  <a:cs typeface="Montserrat Light"/>
                  <a:sym typeface="Montserrat Light"/>
                </a:rPr>
                <a:t>V</a:t>
              </a:r>
              <a:endParaRPr/>
            </a:p>
          </p:txBody>
        </p:sp>
        <p:sp>
          <p:nvSpPr>
            <p:cNvPr id="227" name="Google Shape;227;p10"/>
            <p:cNvSpPr txBox="1"/>
            <p:nvPr/>
          </p:nvSpPr>
          <p:spPr>
            <a:xfrm>
              <a:off x="1088775" y="6091399"/>
              <a:ext cx="9719400" cy="153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Light"/>
                  <a:ea typeface="Montserrat Light"/>
                  <a:cs typeface="Montserrat Light"/>
                  <a:sym typeface="Montserrat Light"/>
                </a:rPr>
                <a:t>Negli ultimi due giorni dell'esperienza, chi gioca potrà valutare le idee condivise dalle altre persone che partecipano al gioco.</a:t>
              </a:r>
              <a:endParaRPr sz="1000">
                <a:solidFill>
                  <a:srgbClr val="939393"/>
                </a:solidFill>
                <a:latin typeface="Montserrat Light"/>
                <a:ea typeface="Montserrat Light"/>
                <a:cs typeface="Montserrat Light"/>
                <a:sym typeface="Montserrat Light"/>
              </a:endParaRPr>
            </a:p>
          </p:txBody>
        </p:sp>
      </p:grpSp>
      <p:grpSp>
        <p:nvGrpSpPr>
          <p:cNvPr id="228" name="Google Shape;228;p10"/>
          <p:cNvGrpSpPr/>
          <p:nvPr/>
        </p:nvGrpSpPr>
        <p:grpSpPr>
          <a:xfrm>
            <a:off x="578703" y="6026484"/>
            <a:ext cx="10066036" cy="364217"/>
            <a:chOff x="742139" y="5955282"/>
            <a:chExt cx="10066036" cy="364217"/>
          </a:xfrm>
        </p:grpSpPr>
        <p:sp>
          <p:nvSpPr>
            <p:cNvPr id="229" name="Google Shape;229;p10"/>
            <p:cNvSpPr/>
            <p:nvPr/>
          </p:nvSpPr>
          <p:spPr>
            <a:xfrm>
              <a:off x="742139" y="5955282"/>
              <a:ext cx="272198" cy="272198"/>
            </a:xfrm>
            <a:prstGeom prst="ellipse">
              <a:avLst/>
            </a:prstGeom>
            <a:solidFill>
              <a:srgbClr val="89317E"/>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lt1"/>
                  </a:solidFill>
                  <a:latin typeface="Montserrat Light"/>
                  <a:ea typeface="Montserrat Light"/>
                  <a:cs typeface="Montserrat Light"/>
                  <a:sym typeface="Montserrat Light"/>
                </a:rPr>
                <a:t>SD</a:t>
              </a:r>
              <a:endParaRPr/>
            </a:p>
          </p:txBody>
        </p:sp>
        <p:sp>
          <p:nvSpPr>
            <p:cNvPr id="230" name="Google Shape;230;p10"/>
            <p:cNvSpPr txBox="1"/>
            <p:nvPr/>
          </p:nvSpPr>
          <p:spPr>
            <a:xfrm>
              <a:off x="1088775" y="6011699"/>
              <a:ext cx="9719400" cy="3078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Documento di supporto </a:t>
              </a:r>
              <a:r>
                <a:rPr lang="en-US" sz="1000">
                  <a:solidFill>
                    <a:srgbClr val="939393"/>
                  </a:solidFill>
                  <a:latin typeface="Montserrat Light"/>
                  <a:ea typeface="Montserrat Light"/>
                  <a:cs typeface="Montserrat Light"/>
                  <a:sym typeface="Montserrat Light"/>
                </a:rPr>
                <a:t>| Durante il primo giorno di formazione, chi partecipa  riceve un documento di supporto che può essere consultato in qualsiasi momento durante l'esperienza. </a:t>
              </a:r>
              <a:endParaRPr sz="1000">
                <a:solidFill>
                  <a:srgbClr val="939393"/>
                </a:solidFill>
                <a:latin typeface="Montserrat Light"/>
                <a:ea typeface="Montserrat Light"/>
                <a:cs typeface="Montserrat Light"/>
                <a:sym typeface="Montserrat Light"/>
              </a:endParaRPr>
            </a:p>
          </p:txBody>
        </p:sp>
      </p:grpSp>
      <p:sp>
        <p:nvSpPr>
          <p:cNvPr id="231" name="Google Shape;231;p10"/>
          <p:cNvSpPr txBox="1"/>
          <p:nvPr/>
        </p:nvSpPr>
        <p:spPr>
          <a:xfrm>
            <a:off x="578702" y="3915087"/>
            <a:ext cx="3973605" cy="16158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50">
                <a:solidFill>
                  <a:srgbClr val="939393"/>
                </a:solidFill>
                <a:latin typeface="Montserrat SemiBold"/>
                <a:ea typeface="Montserrat SemiBold"/>
                <a:cs typeface="Montserrat SemiBold"/>
                <a:sym typeface="Montserrat SemiBold"/>
              </a:rPr>
              <a:t>Didascalie</a:t>
            </a:r>
            <a:endParaRPr sz="1050">
              <a:solidFill>
                <a:srgbClr val="939393"/>
              </a:solidFill>
              <a:latin typeface="Montserrat SemiBold"/>
              <a:ea typeface="Montserrat SemiBold"/>
              <a:cs typeface="Montserrat SemiBold"/>
              <a:sym typeface="Montserrat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1"/>
          <p:cNvSpPr txBox="1"/>
          <p:nvPr/>
        </p:nvSpPr>
        <p:spPr>
          <a:xfrm>
            <a:off x="734438" y="617201"/>
            <a:ext cx="11058033" cy="46166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176F78"/>
                </a:solidFill>
                <a:latin typeface="Montserrat SemiBold"/>
                <a:ea typeface="Montserrat SemiBold"/>
                <a:cs typeface="Montserrat SemiBold"/>
                <a:sym typeface="Montserrat SemiBold"/>
              </a:rPr>
              <a:t>Come si gioca?</a:t>
            </a:r>
            <a:endParaRPr sz="2800">
              <a:solidFill>
                <a:srgbClr val="176F78"/>
              </a:solidFill>
              <a:latin typeface="Montserrat SemiBold"/>
              <a:ea typeface="Montserrat SemiBold"/>
              <a:cs typeface="Montserrat SemiBold"/>
              <a:sym typeface="Montserrat SemiBold"/>
            </a:endParaRPr>
          </a:p>
        </p:txBody>
      </p:sp>
      <p:grpSp>
        <p:nvGrpSpPr>
          <p:cNvPr id="237" name="Google Shape;237;p11"/>
          <p:cNvGrpSpPr/>
          <p:nvPr/>
        </p:nvGrpSpPr>
        <p:grpSpPr>
          <a:xfrm>
            <a:off x="749655" y="1344970"/>
            <a:ext cx="5163671" cy="839936"/>
            <a:chOff x="932329" y="2031048"/>
            <a:chExt cx="5163671" cy="839936"/>
          </a:xfrm>
        </p:grpSpPr>
        <p:sp>
          <p:nvSpPr>
            <p:cNvPr id="238" name="Google Shape;238;p11"/>
            <p:cNvSpPr txBox="1"/>
            <p:nvPr/>
          </p:nvSpPr>
          <p:spPr>
            <a:xfrm>
              <a:off x="2122395" y="2127850"/>
              <a:ext cx="3973605" cy="64633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È possibile esplorare i vari scenari interattivi della città e conoscere alcuni dei suoi problemi.</a:t>
              </a:r>
              <a:endParaRPr/>
            </a:p>
          </p:txBody>
        </p:sp>
        <p:sp>
          <p:nvSpPr>
            <p:cNvPr id="239" name="Google Shape;239;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01</a:t>
              </a:r>
              <a:endParaRPr/>
            </a:p>
          </p:txBody>
        </p:sp>
      </p:grpSp>
      <p:grpSp>
        <p:nvGrpSpPr>
          <p:cNvPr id="240" name="Google Shape;240;p11"/>
          <p:cNvGrpSpPr/>
          <p:nvPr/>
        </p:nvGrpSpPr>
        <p:grpSpPr>
          <a:xfrm>
            <a:off x="749655" y="4657213"/>
            <a:ext cx="5163670" cy="839936"/>
            <a:chOff x="932329" y="2031048"/>
            <a:chExt cx="5163670" cy="839936"/>
          </a:xfrm>
        </p:grpSpPr>
        <p:sp>
          <p:nvSpPr>
            <p:cNvPr id="241" name="Google Shape;241;p11"/>
            <p:cNvSpPr txBox="1"/>
            <p:nvPr/>
          </p:nvSpPr>
          <p:spPr>
            <a:xfrm>
              <a:off x="2122394" y="2233198"/>
              <a:ext cx="3973605"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Per ogni idea condivisa si guadagnano 100 punti.</a:t>
              </a:r>
              <a:endParaRPr/>
            </a:p>
          </p:txBody>
        </p:sp>
        <p:sp>
          <p:nvSpPr>
            <p:cNvPr id="242" name="Google Shape;242;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04</a:t>
              </a:r>
              <a:endParaRPr/>
            </a:p>
          </p:txBody>
        </p:sp>
      </p:grpSp>
      <p:grpSp>
        <p:nvGrpSpPr>
          <p:cNvPr id="243" name="Google Shape;243;p11"/>
          <p:cNvGrpSpPr/>
          <p:nvPr/>
        </p:nvGrpSpPr>
        <p:grpSpPr>
          <a:xfrm>
            <a:off x="749655" y="2449051"/>
            <a:ext cx="5163565" cy="839936"/>
            <a:chOff x="932329" y="2031048"/>
            <a:chExt cx="5163565" cy="839936"/>
          </a:xfrm>
        </p:grpSpPr>
        <p:sp>
          <p:nvSpPr>
            <p:cNvPr id="244" name="Google Shape;244;p11"/>
            <p:cNvSpPr txBox="1"/>
            <p:nvPr/>
          </p:nvSpPr>
          <p:spPr>
            <a:xfrm>
              <a:off x="2122394" y="2235571"/>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Condivi</a:t>
              </a:r>
              <a:r>
                <a:rPr lang="en-US">
                  <a:solidFill>
                    <a:srgbClr val="176F78"/>
                  </a:solidFill>
                  <a:latin typeface="Montserrat"/>
                  <a:ea typeface="Montserrat"/>
                  <a:cs typeface="Montserrat"/>
                  <a:sym typeface="Montserrat"/>
                </a:rPr>
                <a:t>di le tue</a:t>
              </a:r>
              <a:r>
                <a:rPr lang="en-US" sz="1400">
                  <a:solidFill>
                    <a:srgbClr val="176F78"/>
                  </a:solidFill>
                  <a:latin typeface="Montserrat"/>
                  <a:ea typeface="Montserrat"/>
                  <a:cs typeface="Montserrat"/>
                  <a:sym typeface="Montserrat"/>
                </a:rPr>
                <a:t> idee per contribuire a</a:t>
              </a:r>
              <a:r>
                <a:rPr lang="en-US">
                  <a:solidFill>
                    <a:srgbClr val="176F78"/>
                  </a:solidFill>
                  <a:latin typeface="Montserrat"/>
                  <a:ea typeface="Montserrat"/>
                  <a:cs typeface="Montserrat"/>
                  <a:sym typeface="Montserrat"/>
                </a:rPr>
                <a:t>lla soluzione</a:t>
              </a:r>
              <a:r>
                <a:rPr lang="en-US" sz="1400">
                  <a:solidFill>
                    <a:srgbClr val="176F78"/>
                  </a:solidFill>
                  <a:latin typeface="Montserrat"/>
                  <a:ea typeface="Montserrat"/>
                  <a:cs typeface="Montserrat"/>
                  <a:sym typeface="Montserrat"/>
                </a:rPr>
                <a:t> </a:t>
              </a:r>
              <a:r>
                <a:rPr lang="en-US">
                  <a:solidFill>
                    <a:srgbClr val="176F78"/>
                  </a:solidFill>
                  <a:latin typeface="Montserrat"/>
                  <a:ea typeface="Montserrat"/>
                  <a:cs typeface="Montserrat"/>
                  <a:sym typeface="Montserrat"/>
                </a:rPr>
                <a:t>di alcuni </a:t>
              </a:r>
              <a:r>
                <a:rPr lang="en-US" sz="1400">
                  <a:solidFill>
                    <a:srgbClr val="176F78"/>
                  </a:solidFill>
                  <a:latin typeface="Montserrat"/>
                  <a:ea typeface="Montserrat"/>
                  <a:cs typeface="Montserrat"/>
                  <a:sym typeface="Montserrat"/>
                </a:rPr>
                <a:t>problemi </a:t>
              </a:r>
              <a:r>
                <a:rPr lang="en-US">
                  <a:solidFill>
                    <a:srgbClr val="176F78"/>
                  </a:solidFill>
                  <a:latin typeface="Montserrat"/>
                  <a:ea typeface="Montserrat"/>
                  <a:cs typeface="Montserrat"/>
                  <a:sym typeface="Montserrat"/>
                </a:rPr>
                <a:t>legati alla </a:t>
              </a:r>
              <a:r>
                <a:rPr lang="en-US" sz="1400">
                  <a:solidFill>
                    <a:srgbClr val="176F78"/>
                  </a:solidFill>
                  <a:latin typeface="Montserrat"/>
                  <a:ea typeface="Montserrat"/>
                  <a:cs typeface="Montserrat"/>
                  <a:sym typeface="Montserrat"/>
                </a:rPr>
                <a:t>città.</a:t>
              </a:r>
              <a:endParaRPr sz="1400">
                <a:solidFill>
                  <a:srgbClr val="176F78"/>
                </a:solidFill>
                <a:latin typeface="Montserrat"/>
                <a:ea typeface="Montserrat"/>
                <a:cs typeface="Montserrat"/>
                <a:sym typeface="Montserrat"/>
              </a:endParaRPr>
            </a:p>
          </p:txBody>
        </p:sp>
        <p:sp>
          <p:nvSpPr>
            <p:cNvPr id="245" name="Google Shape;245;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02</a:t>
              </a:r>
              <a:endParaRPr/>
            </a:p>
          </p:txBody>
        </p:sp>
      </p:grpSp>
      <p:grpSp>
        <p:nvGrpSpPr>
          <p:cNvPr id="246" name="Google Shape;246;p11"/>
          <p:cNvGrpSpPr/>
          <p:nvPr/>
        </p:nvGrpSpPr>
        <p:grpSpPr>
          <a:xfrm>
            <a:off x="749654" y="5761296"/>
            <a:ext cx="5163671" cy="839936"/>
            <a:chOff x="932329" y="2031048"/>
            <a:chExt cx="5163671" cy="839936"/>
          </a:xfrm>
        </p:grpSpPr>
        <p:sp>
          <p:nvSpPr>
            <p:cNvPr id="247" name="Google Shape;247;p11"/>
            <p:cNvSpPr txBox="1"/>
            <p:nvPr/>
          </p:nvSpPr>
          <p:spPr>
            <a:xfrm>
              <a:off x="2122395" y="2127850"/>
              <a:ext cx="3973605"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Più idee si condividono, più badge si possono vincere!</a:t>
              </a:r>
              <a:endParaRPr sz="1400">
                <a:solidFill>
                  <a:srgbClr val="176F78"/>
                </a:solidFill>
                <a:latin typeface="Montserrat Light"/>
                <a:ea typeface="Montserrat Light"/>
                <a:cs typeface="Montserrat Light"/>
                <a:sym typeface="Montserrat Light"/>
              </a:endParaRPr>
            </a:p>
          </p:txBody>
        </p:sp>
        <p:sp>
          <p:nvSpPr>
            <p:cNvPr id="248" name="Google Shape;248;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05</a:t>
              </a:r>
              <a:endParaRPr/>
            </a:p>
          </p:txBody>
        </p:sp>
      </p:grpSp>
      <p:grpSp>
        <p:nvGrpSpPr>
          <p:cNvPr id="249" name="Google Shape;249;p11"/>
          <p:cNvGrpSpPr/>
          <p:nvPr/>
        </p:nvGrpSpPr>
        <p:grpSpPr>
          <a:xfrm>
            <a:off x="749655" y="3553132"/>
            <a:ext cx="5163566" cy="839936"/>
            <a:chOff x="932329" y="2031048"/>
            <a:chExt cx="5163566" cy="839936"/>
          </a:xfrm>
        </p:grpSpPr>
        <p:sp>
          <p:nvSpPr>
            <p:cNvPr id="250" name="Google Shape;250;p11"/>
            <p:cNvSpPr txBox="1"/>
            <p:nvPr/>
          </p:nvSpPr>
          <p:spPr>
            <a:xfrm>
              <a:off x="2122395" y="2235571"/>
              <a:ext cx="3973500" cy="2154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a:solidFill>
                    <a:srgbClr val="176F78"/>
                  </a:solidFill>
                  <a:latin typeface="Montserrat"/>
                  <a:ea typeface="Montserrat"/>
                  <a:cs typeface="Montserrat"/>
                  <a:sym typeface="Montserrat"/>
                </a:rPr>
                <a:t>Perfeziona</a:t>
              </a:r>
              <a:r>
                <a:rPr lang="en-US" sz="1400">
                  <a:solidFill>
                    <a:srgbClr val="176F78"/>
                  </a:solidFill>
                  <a:latin typeface="Montserrat"/>
                  <a:ea typeface="Montserrat"/>
                  <a:cs typeface="Montserrat"/>
                  <a:sym typeface="Montserrat"/>
                </a:rPr>
                <a:t> le </a:t>
              </a:r>
              <a:r>
                <a:rPr lang="en-US">
                  <a:solidFill>
                    <a:srgbClr val="176F78"/>
                  </a:solidFill>
                  <a:latin typeface="Montserrat"/>
                  <a:ea typeface="Montserrat"/>
                  <a:cs typeface="Montserrat"/>
                  <a:sym typeface="Montserrat"/>
                </a:rPr>
                <a:t>tue</a:t>
              </a:r>
              <a:r>
                <a:rPr lang="en-US" sz="1400">
                  <a:solidFill>
                    <a:srgbClr val="176F78"/>
                  </a:solidFill>
                  <a:latin typeface="Montserrat"/>
                  <a:ea typeface="Montserrat"/>
                  <a:cs typeface="Montserrat"/>
                  <a:sym typeface="Montserrat"/>
                </a:rPr>
                <a:t> idee </a:t>
              </a:r>
              <a:r>
                <a:rPr lang="en-US">
                  <a:solidFill>
                    <a:srgbClr val="176F78"/>
                  </a:solidFill>
                  <a:latin typeface="Montserrat"/>
                  <a:ea typeface="Montserrat"/>
                  <a:cs typeface="Montserrat"/>
                  <a:sym typeface="Montserrat"/>
                </a:rPr>
                <a:t>tramite </a:t>
              </a:r>
              <a:r>
                <a:rPr lang="en-US" sz="1400">
                  <a:solidFill>
                    <a:srgbClr val="176F78"/>
                  </a:solidFill>
                  <a:latin typeface="Montserrat"/>
                  <a:ea typeface="Montserrat"/>
                  <a:cs typeface="Montserrat"/>
                  <a:sym typeface="Montserrat"/>
                </a:rPr>
                <a:t>forum esterno.</a:t>
              </a:r>
              <a:endParaRPr/>
            </a:p>
          </p:txBody>
        </p:sp>
        <p:sp>
          <p:nvSpPr>
            <p:cNvPr id="251" name="Google Shape;251;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03</a:t>
              </a:r>
              <a:endParaRPr/>
            </a:p>
          </p:txBody>
        </p:sp>
      </p:grpSp>
      <p:grpSp>
        <p:nvGrpSpPr>
          <p:cNvPr id="252" name="Google Shape;252;p11"/>
          <p:cNvGrpSpPr/>
          <p:nvPr/>
        </p:nvGrpSpPr>
        <p:grpSpPr>
          <a:xfrm>
            <a:off x="6248234" y="1344970"/>
            <a:ext cx="5163564" cy="851023"/>
            <a:chOff x="932329" y="2031048"/>
            <a:chExt cx="5163564" cy="851023"/>
          </a:xfrm>
        </p:grpSpPr>
        <p:sp>
          <p:nvSpPr>
            <p:cNvPr id="253" name="Google Shape;253;p11"/>
            <p:cNvSpPr txBox="1"/>
            <p:nvPr/>
          </p:nvSpPr>
          <p:spPr>
            <a:xfrm>
              <a:off x="2122393"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V</a:t>
              </a:r>
              <a:r>
                <a:rPr lang="en-US">
                  <a:solidFill>
                    <a:srgbClr val="176F78"/>
                  </a:solidFill>
                  <a:highlight>
                    <a:srgbClr val="FFFFFF"/>
                  </a:highlight>
                  <a:latin typeface="Montserrat"/>
                  <a:ea typeface="Montserrat"/>
                  <a:cs typeface="Montserrat"/>
                  <a:sym typeface="Montserrat"/>
                </a:rPr>
                <a:t>aluta</a:t>
              </a:r>
              <a:r>
                <a:rPr lang="en-US" sz="1400" b="0" i="0">
                  <a:solidFill>
                    <a:srgbClr val="176F78"/>
                  </a:solidFill>
                  <a:highlight>
                    <a:srgbClr val="FFFFFF"/>
                  </a:highlight>
                  <a:latin typeface="Montserrat"/>
                  <a:ea typeface="Montserrat"/>
                  <a:cs typeface="Montserrat"/>
                  <a:sym typeface="Montserrat"/>
                </a:rPr>
                <a:t> le idee de</a:t>
              </a:r>
              <a:r>
                <a:rPr lang="en-US">
                  <a:solidFill>
                    <a:srgbClr val="176F78"/>
                  </a:solidFill>
                  <a:highlight>
                    <a:srgbClr val="FFFFFF"/>
                  </a:highlight>
                  <a:latin typeface="Montserrat"/>
                  <a:ea typeface="Montserrat"/>
                  <a:cs typeface="Montserrat"/>
                  <a:sym typeface="Montserrat"/>
                </a:rPr>
                <a:t>lle altre persone che partecipano al gioco</a:t>
              </a:r>
              <a:r>
                <a:rPr lang="en-US" sz="1400" b="0" i="0">
                  <a:solidFill>
                    <a:srgbClr val="176F78"/>
                  </a:solidFill>
                  <a:highlight>
                    <a:srgbClr val="FFFFFF"/>
                  </a:highlight>
                  <a:latin typeface="Montserrat"/>
                  <a:ea typeface="Montserrat"/>
                  <a:cs typeface="Montserrat"/>
                  <a:sym typeface="Montserrat"/>
                </a:rPr>
                <a:t>, anche le </a:t>
              </a:r>
              <a:r>
                <a:rPr lang="en-US">
                  <a:solidFill>
                    <a:srgbClr val="176F78"/>
                  </a:solidFill>
                  <a:highlight>
                    <a:srgbClr val="FFFFFF"/>
                  </a:highlight>
                  <a:latin typeface="Montserrat"/>
                  <a:ea typeface="Montserrat"/>
                  <a:cs typeface="Montserrat"/>
                  <a:sym typeface="Montserrat"/>
                </a:rPr>
                <a:t>tue </a:t>
              </a:r>
              <a:r>
                <a:rPr lang="en-US" sz="1400" b="0" i="0">
                  <a:solidFill>
                    <a:srgbClr val="176F78"/>
                  </a:solidFill>
                  <a:highlight>
                    <a:srgbClr val="FFFFFF"/>
                  </a:highlight>
                  <a:latin typeface="Montserrat"/>
                  <a:ea typeface="Montserrat"/>
                  <a:cs typeface="Montserrat"/>
                  <a:sym typeface="Montserrat"/>
                </a:rPr>
                <a:t>saranno </a:t>
              </a:r>
              <a:r>
                <a:rPr lang="en-US">
                  <a:solidFill>
                    <a:srgbClr val="176F78"/>
                  </a:solidFill>
                  <a:highlight>
                    <a:srgbClr val="FFFFFF"/>
                  </a:highlight>
                  <a:latin typeface="Montserrat"/>
                  <a:ea typeface="Montserrat"/>
                  <a:cs typeface="Montserrat"/>
                  <a:sym typeface="Montserrat"/>
                </a:rPr>
                <a:t>rispettivamente valutate.</a:t>
              </a:r>
              <a:endParaRPr/>
            </a:p>
          </p:txBody>
        </p:sp>
        <p:sp>
          <p:nvSpPr>
            <p:cNvPr id="254" name="Google Shape;254;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06</a:t>
              </a:r>
              <a:endParaRPr/>
            </a:p>
          </p:txBody>
        </p:sp>
      </p:grpSp>
      <p:grpSp>
        <p:nvGrpSpPr>
          <p:cNvPr id="255" name="Google Shape;255;p11"/>
          <p:cNvGrpSpPr/>
          <p:nvPr/>
        </p:nvGrpSpPr>
        <p:grpSpPr>
          <a:xfrm>
            <a:off x="6263454" y="2469630"/>
            <a:ext cx="5163564" cy="839936"/>
            <a:chOff x="932329" y="2031048"/>
            <a:chExt cx="5163564" cy="839936"/>
          </a:xfrm>
        </p:grpSpPr>
        <p:sp>
          <p:nvSpPr>
            <p:cNvPr id="256" name="Google Shape;256;p11"/>
            <p:cNvSpPr txBox="1"/>
            <p:nvPr/>
          </p:nvSpPr>
          <p:spPr>
            <a:xfrm>
              <a:off x="2122393" y="2235571"/>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Per ogni v</a:t>
              </a:r>
              <a:r>
                <a:rPr lang="en-US">
                  <a:solidFill>
                    <a:srgbClr val="176F78"/>
                  </a:solidFill>
                  <a:highlight>
                    <a:srgbClr val="FFFFFF"/>
                  </a:highlight>
                  <a:latin typeface="Montserrat"/>
                  <a:ea typeface="Montserrat"/>
                  <a:cs typeface="Montserrat"/>
                  <a:sym typeface="Montserrat"/>
                </a:rPr>
                <a:t>alutazione</a:t>
              </a:r>
              <a:r>
                <a:rPr lang="en-US" sz="1400" b="0" i="0">
                  <a:solidFill>
                    <a:srgbClr val="176F78"/>
                  </a:solidFill>
                  <a:highlight>
                    <a:srgbClr val="FFFFFF"/>
                  </a:highlight>
                  <a:latin typeface="Montserrat"/>
                  <a:ea typeface="Montserrat"/>
                  <a:cs typeface="Montserrat"/>
                  <a:sym typeface="Montserrat"/>
                </a:rPr>
                <a:t> ricevuto si guadagnano 85 punti.</a:t>
              </a:r>
              <a:endParaRPr sz="1400" b="0" i="0">
                <a:solidFill>
                  <a:srgbClr val="176F78"/>
                </a:solidFill>
                <a:highlight>
                  <a:srgbClr val="FFFFFF"/>
                </a:highlight>
                <a:latin typeface="Montserrat"/>
                <a:ea typeface="Montserrat"/>
                <a:cs typeface="Montserrat"/>
                <a:sym typeface="Montserrat"/>
              </a:endParaRPr>
            </a:p>
          </p:txBody>
        </p:sp>
        <p:sp>
          <p:nvSpPr>
            <p:cNvPr id="257" name="Google Shape;257;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07</a:t>
              </a:r>
              <a:endParaRPr/>
            </a:p>
          </p:txBody>
        </p:sp>
      </p:grpSp>
      <p:grpSp>
        <p:nvGrpSpPr>
          <p:cNvPr id="258" name="Google Shape;258;p11"/>
          <p:cNvGrpSpPr/>
          <p:nvPr/>
        </p:nvGrpSpPr>
        <p:grpSpPr>
          <a:xfrm>
            <a:off x="6263454" y="3594289"/>
            <a:ext cx="5137959" cy="912849"/>
            <a:chOff x="932329" y="2031048"/>
            <a:chExt cx="5137959" cy="912849"/>
          </a:xfrm>
        </p:grpSpPr>
        <p:sp>
          <p:nvSpPr>
            <p:cNvPr id="259" name="Google Shape;259;p11"/>
            <p:cNvSpPr txBox="1"/>
            <p:nvPr/>
          </p:nvSpPr>
          <p:spPr>
            <a:xfrm>
              <a:off x="2096788" y="2081997"/>
              <a:ext cx="3973500" cy="861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a:solidFill>
                    <a:srgbClr val="176F78"/>
                  </a:solidFill>
                  <a:highlight>
                    <a:srgbClr val="FFFFFF"/>
                  </a:highlight>
                  <a:latin typeface="Montserrat"/>
                  <a:ea typeface="Montserrat"/>
                  <a:cs typeface="Montserrat"/>
                  <a:sym typeface="Montserrat"/>
                </a:rPr>
                <a:t>La partecipazione di tutte le persone </a:t>
              </a:r>
              <a:r>
                <a:rPr lang="en-US" sz="1400" b="0" i="0">
                  <a:solidFill>
                    <a:srgbClr val="176F78"/>
                  </a:solidFill>
                  <a:highlight>
                    <a:srgbClr val="FFFFFF"/>
                  </a:highlight>
                  <a:latin typeface="Montserrat"/>
                  <a:ea typeface="Montserrat"/>
                  <a:cs typeface="Montserrat"/>
                  <a:sym typeface="Montserrat"/>
                </a:rPr>
                <a:t>è </a:t>
              </a:r>
              <a:r>
                <a:rPr lang="en-US">
                  <a:solidFill>
                    <a:srgbClr val="176F78"/>
                  </a:solidFill>
                  <a:highlight>
                    <a:srgbClr val="FFFFFF"/>
                  </a:highlight>
                  <a:latin typeface="Montserrat"/>
                  <a:ea typeface="Montserrat"/>
                  <a:cs typeface="Montserrat"/>
                  <a:sym typeface="Montserrat"/>
                </a:rPr>
                <a:t>fondamentale</a:t>
              </a:r>
              <a:r>
                <a:rPr lang="en-US" sz="1400" b="0" i="0">
                  <a:solidFill>
                    <a:srgbClr val="176F78"/>
                  </a:solidFill>
                  <a:highlight>
                    <a:srgbClr val="FFFFFF"/>
                  </a:highlight>
                  <a:latin typeface="Montserrat"/>
                  <a:ea typeface="Montserrat"/>
                  <a:cs typeface="Montserrat"/>
                  <a:sym typeface="Montserrat"/>
                </a:rPr>
                <a:t>: più </a:t>
              </a:r>
              <a:r>
                <a:rPr lang="en-US">
                  <a:solidFill>
                    <a:srgbClr val="176F78"/>
                  </a:solidFill>
                  <a:highlight>
                    <a:srgbClr val="FFFFFF"/>
                  </a:highlight>
                  <a:latin typeface="Montserrat"/>
                  <a:ea typeface="Montserrat"/>
                  <a:cs typeface="Montserrat"/>
                  <a:sym typeface="Montserrat"/>
                </a:rPr>
                <a:t>si </a:t>
              </a:r>
              <a:r>
                <a:rPr lang="en-US" sz="1400" b="0" i="0">
                  <a:solidFill>
                    <a:srgbClr val="176F78"/>
                  </a:solidFill>
                  <a:highlight>
                    <a:srgbClr val="FFFFFF"/>
                  </a:highlight>
                  <a:latin typeface="Montserrat"/>
                  <a:ea typeface="Montserrat"/>
                  <a:cs typeface="Montserrat"/>
                  <a:sym typeface="Montserrat"/>
                </a:rPr>
                <a:t>condivid</a:t>
              </a:r>
              <a:r>
                <a:rPr lang="en-US">
                  <a:solidFill>
                    <a:srgbClr val="176F78"/>
                  </a:solidFill>
                  <a:highlight>
                    <a:srgbClr val="FFFFFF"/>
                  </a:highlight>
                  <a:latin typeface="Montserrat"/>
                  <a:ea typeface="Montserrat"/>
                  <a:cs typeface="Montserrat"/>
                  <a:sym typeface="Montserrat"/>
                </a:rPr>
                <a:t>e</a:t>
              </a:r>
              <a:r>
                <a:rPr lang="en-US" sz="1400" b="0" i="0">
                  <a:solidFill>
                    <a:srgbClr val="176F78"/>
                  </a:solidFill>
                  <a:highlight>
                    <a:srgbClr val="FFFFFF"/>
                  </a:highlight>
                  <a:latin typeface="Montserrat"/>
                  <a:ea typeface="Montserrat"/>
                  <a:cs typeface="Montserrat"/>
                  <a:sym typeface="Montserrat"/>
                </a:rPr>
                <a:t> e </a:t>
              </a:r>
              <a:r>
                <a:rPr lang="en-US">
                  <a:solidFill>
                    <a:srgbClr val="176F78"/>
                  </a:solidFill>
                  <a:highlight>
                    <a:srgbClr val="FFFFFF"/>
                  </a:highlight>
                  <a:latin typeface="Montserrat"/>
                  <a:ea typeface="Montserrat"/>
                  <a:cs typeface="Montserrat"/>
                  <a:sym typeface="Montserrat"/>
                </a:rPr>
                <a:t>si valuta</a:t>
              </a:r>
              <a:r>
                <a:rPr lang="en-US" sz="1400" b="0" i="0">
                  <a:solidFill>
                    <a:srgbClr val="176F78"/>
                  </a:solidFill>
                  <a:highlight>
                    <a:srgbClr val="FFFFFF"/>
                  </a:highlight>
                  <a:latin typeface="Montserrat"/>
                  <a:ea typeface="Montserrat"/>
                  <a:cs typeface="Montserrat"/>
                  <a:sym typeface="Montserrat"/>
                </a:rPr>
                <a:t>, più alto sarà il livello di partecipazione civica dell'intera città!</a:t>
              </a:r>
              <a:endParaRPr/>
            </a:p>
          </p:txBody>
        </p:sp>
        <p:sp>
          <p:nvSpPr>
            <p:cNvPr id="260" name="Google Shape;260;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grpSp>
        <p:nvGrpSpPr>
          <p:cNvPr id="261" name="Google Shape;261;p11"/>
          <p:cNvGrpSpPr/>
          <p:nvPr/>
        </p:nvGrpSpPr>
        <p:grpSpPr>
          <a:xfrm>
            <a:off x="6278677" y="4662176"/>
            <a:ext cx="5163564" cy="851023"/>
            <a:chOff x="932329" y="2031048"/>
            <a:chExt cx="5163564" cy="851023"/>
          </a:xfrm>
        </p:grpSpPr>
        <p:sp>
          <p:nvSpPr>
            <p:cNvPr id="262" name="Google Shape;262;p11"/>
            <p:cNvSpPr txBox="1"/>
            <p:nvPr/>
          </p:nvSpPr>
          <p:spPr>
            <a:xfrm>
              <a:off x="2122393"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a:solidFill>
                    <a:srgbClr val="176F78"/>
                  </a:solidFill>
                  <a:highlight>
                    <a:srgbClr val="FFFFFF"/>
                  </a:highlight>
                  <a:latin typeface="Montserrat"/>
                  <a:ea typeface="Montserrat"/>
                  <a:cs typeface="Montserrat"/>
                  <a:sym typeface="Montserrat"/>
                </a:rPr>
                <a:t>Approfondisci </a:t>
              </a:r>
              <a:r>
                <a:rPr lang="en-US" sz="1400" b="0" i="0">
                  <a:solidFill>
                    <a:srgbClr val="176F78"/>
                  </a:solidFill>
                  <a:highlight>
                    <a:srgbClr val="FFFFFF"/>
                  </a:highlight>
                  <a:latin typeface="Montserrat"/>
                  <a:ea typeface="Montserrat"/>
                  <a:cs typeface="Montserrat"/>
                  <a:sym typeface="Montserrat"/>
                </a:rPr>
                <a:t>la documentazione di supporto,</a:t>
              </a:r>
              <a:r>
                <a:rPr lang="en-US">
                  <a:solidFill>
                    <a:srgbClr val="176F78"/>
                  </a:solidFill>
                  <a:highlight>
                    <a:srgbClr val="FFFFFF"/>
                  </a:highlight>
                  <a:latin typeface="Montserrat"/>
                  <a:ea typeface="Montserrat"/>
                  <a:cs typeface="Montserrat"/>
                  <a:sym typeface="Montserrat"/>
                </a:rPr>
                <a:t> i</a:t>
              </a:r>
              <a:r>
                <a:rPr lang="en-US" sz="1400" b="0" i="0">
                  <a:solidFill>
                    <a:srgbClr val="176F78"/>
                  </a:solidFill>
                  <a:highlight>
                    <a:srgbClr val="FFFFFF"/>
                  </a:highlight>
                  <a:latin typeface="Montserrat"/>
                  <a:ea typeface="Montserrat"/>
                  <a:cs typeface="Montserrat"/>
                  <a:sym typeface="Montserrat"/>
                </a:rPr>
                <a:t>nvia</a:t>
              </a:r>
              <a:r>
                <a:rPr lang="en-US">
                  <a:solidFill>
                    <a:srgbClr val="176F78"/>
                  </a:solidFill>
                  <a:highlight>
                    <a:srgbClr val="FFFFFF"/>
                  </a:highlight>
                  <a:latin typeface="Montserrat"/>
                  <a:ea typeface="Montserrat"/>
                  <a:cs typeface="Montserrat"/>
                  <a:sym typeface="Montserrat"/>
                </a:rPr>
                <a:t> le tue </a:t>
              </a:r>
              <a:r>
                <a:rPr lang="en-US" sz="1400" b="0" i="0">
                  <a:solidFill>
                    <a:srgbClr val="176F78"/>
                  </a:solidFill>
                  <a:highlight>
                    <a:srgbClr val="FFFFFF"/>
                  </a:highlight>
                  <a:latin typeface="Montserrat"/>
                  <a:ea typeface="Montserrat"/>
                  <a:cs typeface="Montserrat"/>
                  <a:sym typeface="Montserrat"/>
                </a:rPr>
                <a:t>idee e acced</a:t>
              </a:r>
              <a:r>
                <a:rPr lang="en-US">
                  <a:solidFill>
                    <a:srgbClr val="176F78"/>
                  </a:solidFill>
                  <a:highlight>
                    <a:srgbClr val="FFFFFF"/>
                  </a:highlight>
                  <a:latin typeface="Montserrat"/>
                  <a:ea typeface="Montserrat"/>
                  <a:cs typeface="Montserrat"/>
                  <a:sym typeface="Montserrat"/>
                </a:rPr>
                <a:t>i</a:t>
              </a:r>
              <a:r>
                <a:rPr lang="en-US" sz="1400" b="0" i="0">
                  <a:solidFill>
                    <a:srgbClr val="176F78"/>
                  </a:solidFill>
                  <a:highlight>
                    <a:srgbClr val="FFFFFF"/>
                  </a:highlight>
                  <a:latin typeface="Montserrat"/>
                  <a:ea typeface="Montserrat"/>
                  <a:cs typeface="Montserrat"/>
                  <a:sym typeface="Montserrat"/>
                </a:rPr>
                <a:t> a</a:t>
              </a:r>
              <a:br>
                <a:rPr lang="en-US" sz="1400" b="0" i="0">
                  <a:solidFill>
                    <a:srgbClr val="176F78"/>
                  </a:solidFill>
                  <a:highlight>
                    <a:srgbClr val="FFFFFF"/>
                  </a:highlight>
                  <a:latin typeface="Montserrat"/>
                  <a:ea typeface="Montserrat"/>
                  <a:cs typeface="Montserrat"/>
                  <a:sym typeface="Montserrat"/>
                </a:rPr>
              </a:br>
              <a:r>
                <a:rPr lang="en-US" sz="1400" b="0" i="0">
                  <a:solidFill>
                    <a:srgbClr val="176F78"/>
                  </a:solidFill>
                  <a:highlight>
                    <a:srgbClr val="FFFFFF"/>
                  </a:highlight>
                  <a:latin typeface="Montserrat"/>
                  <a:ea typeface="Montserrat"/>
                  <a:cs typeface="Montserrat"/>
                  <a:sym typeface="Montserrat"/>
                </a:rPr>
                <a:t>risorse esterne sull'argomento.</a:t>
              </a:r>
              <a:endParaRPr/>
            </a:p>
          </p:txBody>
        </p:sp>
        <p:sp>
          <p:nvSpPr>
            <p:cNvPr id="263" name="Google Shape;263;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grpSp>
        <p:nvGrpSpPr>
          <p:cNvPr id="264" name="Google Shape;264;p11"/>
          <p:cNvGrpSpPr/>
          <p:nvPr/>
        </p:nvGrpSpPr>
        <p:grpSpPr>
          <a:xfrm>
            <a:off x="6278677" y="5730063"/>
            <a:ext cx="5163669" cy="839936"/>
            <a:chOff x="932329" y="2031048"/>
            <a:chExt cx="5163669" cy="839936"/>
          </a:xfrm>
        </p:grpSpPr>
        <p:sp>
          <p:nvSpPr>
            <p:cNvPr id="265" name="Google Shape;265;p11"/>
            <p:cNvSpPr txBox="1"/>
            <p:nvPr/>
          </p:nvSpPr>
          <p:spPr>
            <a:xfrm>
              <a:off x="2122393" y="2235571"/>
              <a:ext cx="3973605" cy="21544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Esplora il flipbook interattivo.</a:t>
              </a:r>
              <a:endParaRPr/>
            </a:p>
          </p:txBody>
        </p:sp>
        <p:sp>
          <p:nvSpPr>
            <p:cNvPr id="266" name="Google Shape;266;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12"/>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2" name="Google Shape;272;p12"/>
          <p:cNvSpPr txBox="1"/>
          <p:nvPr/>
        </p:nvSpPr>
        <p:spPr>
          <a:xfrm>
            <a:off x="900701" y="2799741"/>
            <a:ext cx="4572600" cy="7080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2000">
                <a:solidFill>
                  <a:schemeClr val="lt1"/>
                </a:solidFill>
                <a:latin typeface="Montserrat"/>
                <a:ea typeface="Montserrat"/>
                <a:cs typeface="Montserrat"/>
                <a:sym typeface="Montserrat"/>
              </a:rPr>
              <a:t>Puoi accedere al gioco tramite il sito web di progetto</a:t>
            </a:r>
            <a:endParaRPr/>
          </a:p>
        </p:txBody>
      </p:sp>
      <p:sp>
        <p:nvSpPr>
          <p:cNvPr id="273" name="Google Shape;273;p12"/>
          <p:cNvSpPr txBox="1"/>
          <p:nvPr/>
        </p:nvSpPr>
        <p:spPr>
          <a:xfrm>
            <a:off x="7884228" y="2999795"/>
            <a:ext cx="3407071"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dirty="0" err="1">
                <a:solidFill>
                  <a:srgbClr val="BFBFBF"/>
                </a:solidFill>
                <a:latin typeface="Montserrat"/>
                <a:ea typeface="Montserrat"/>
                <a:cs typeface="Montserrat"/>
                <a:sym typeface="Montserrat"/>
              </a:rPr>
              <a:t>Collegamento</a:t>
            </a:r>
            <a:endParaRPr sz="1400" dirty="0">
              <a:solidFill>
                <a:srgbClr val="BFBFBF"/>
              </a:solidFill>
              <a:latin typeface="Montserrat"/>
              <a:ea typeface="Montserrat"/>
              <a:cs typeface="Montserrat"/>
              <a:sym typeface="Montserrat"/>
            </a:endParaRPr>
          </a:p>
        </p:txBody>
      </p:sp>
      <p:pic>
        <p:nvPicPr>
          <p:cNvPr id="274" name="Google Shape;274;p12"/>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275" name="Google Shape;275;p12"/>
          <p:cNvSpPr/>
          <p:nvPr/>
        </p:nvSpPr>
        <p:spPr>
          <a:xfrm>
            <a:off x="7442199" y="2600325"/>
            <a:ext cx="4110185" cy="1158875"/>
          </a:xfrm>
          <a:prstGeom prst="rect">
            <a:avLst/>
          </a:prstGeom>
          <a:noFill/>
          <a:ln w="9525" cap="flat" cmpd="sng">
            <a:solidFill>
              <a:srgbClr val="176F7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6" name="Google Shape;276;p12"/>
          <p:cNvSpPr txBox="1"/>
          <p:nvPr/>
        </p:nvSpPr>
        <p:spPr>
          <a:xfrm>
            <a:off x="1346200" y="2044647"/>
            <a:ext cx="4127132" cy="52322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a:solidFill>
                  <a:schemeClr val="lt1"/>
                </a:solidFill>
                <a:latin typeface="Montserrat"/>
                <a:ea typeface="Montserrat"/>
                <a:cs typeface="Montserrat"/>
                <a:sym typeface="Montserrat"/>
              </a:rPr>
              <a:t>Gioco</a:t>
            </a:r>
            <a:endParaRPr/>
          </a:p>
        </p:txBody>
      </p:sp>
      <p:sp>
        <p:nvSpPr>
          <p:cNvPr id="277" name="Google Shape;277;p12"/>
          <p:cNvSpPr txBox="1"/>
          <p:nvPr/>
        </p:nvSpPr>
        <p:spPr>
          <a:xfrm>
            <a:off x="7442200" y="2044647"/>
            <a:ext cx="304556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Collegamento</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3"/>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4" name="Google Shape;284;p13"/>
          <p:cNvPicPr preferRelativeResize="0"/>
          <p:nvPr/>
        </p:nvPicPr>
        <p:blipFill rotWithShape="1">
          <a:blip r:embed="rId3">
            <a:alphaModFix/>
          </a:blip>
          <a:srcRect/>
          <a:stretch/>
        </p:blipFill>
        <p:spPr>
          <a:xfrm>
            <a:off x="209549" y="1099470"/>
            <a:ext cx="8046512" cy="4530251"/>
          </a:xfrm>
          <a:prstGeom prst="rect">
            <a:avLst/>
          </a:prstGeom>
          <a:noFill/>
          <a:ln>
            <a:noFill/>
          </a:ln>
        </p:spPr>
      </p:pic>
      <p:sp>
        <p:nvSpPr>
          <p:cNvPr id="285" name="Google Shape;285;p13"/>
          <p:cNvSpPr/>
          <p:nvPr/>
        </p:nvSpPr>
        <p:spPr>
          <a:xfrm>
            <a:off x="8298826" y="1671953"/>
            <a:ext cx="914120" cy="31148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1112" y="104851"/>
                </a:moveTo>
                <a:lnTo>
                  <a:pt x="10808" y="25285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Suono ON/OFF</a:t>
            </a:r>
            <a:endParaRPr/>
          </a:p>
        </p:txBody>
      </p:sp>
      <p:sp>
        <p:nvSpPr>
          <p:cNvPr id="286" name="Google Shape;286;p13"/>
          <p:cNvSpPr/>
          <p:nvPr/>
        </p:nvSpPr>
        <p:spPr>
          <a:xfrm>
            <a:off x="310100" y="5699373"/>
            <a:ext cx="784379"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2759"/>
                </a:moveTo>
                <a:lnTo>
                  <a:pt x="59695" y="-14704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Avatar</a:t>
            </a:r>
            <a:endParaRPr/>
          </a:p>
        </p:txBody>
      </p:sp>
      <p:sp>
        <p:nvSpPr>
          <p:cNvPr id="287" name="Google Shape;287;p13"/>
          <p:cNvSpPr/>
          <p:nvPr/>
        </p:nvSpPr>
        <p:spPr>
          <a:xfrm>
            <a:off x="205063" y="755284"/>
            <a:ext cx="1179821"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8114" y="113226"/>
                </a:moveTo>
                <a:lnTo>
                  <a:pt x="57913" y="200857"/>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Distintivo (livello)</a:t>
            </a:r>
            <a:endParaRPr/>
          </a:p>
        </p:txBody>
      </p:sp>
      <p:sp>
        <p:nvSpPr>
          <p:cNvPr id="288" name="Google Shape;288;p13"/>
          <p:cNvSpPr/>
          <p:nvPr/>
        </p:nvSpPr>
        <p:spPr>
          <a:xfrm>
            <a:off x="1161607" y="5694200"/>
            <a:ext cx="2405400" cy="2685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7152"/>
                </a:moveTo>
                <a:lnTo>
                  <a:pt x="59695" y="-14704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Livello di partecipazione civica del team</a:t>
            </a:r>
            <a:endParaRPr sz="800" b="1">
              <a:solidFill>
                <a:srgbClr val="FF636C"/>
              </a:solidFill>
              <a:latin typeface="Montserrat"/>
              <a:ea typeface="Montserrat"/>
              <a:cs typeface="Montserrat"/>
              <a:sym typeface="Montserrat"/>
            </a:endParaRPr>
          </a:p>
        </p:txBody>
      </p:sp>
      <p:sp>
        <p:nvSpPr>
          <p:cNvPr id="289" name="Google Shape;289;p13"/>
          <p:cNvSpPr/>
          <p:nvPr/>
        </p:nvSpPr>
        <p:spPr>
          <a:xfrm>
            <a:off x="310100" y="6032529"/>
            <a:ext cx="2319300" cy="5292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38359" y="1634"/>
                </a:moveTo>
                <a:lnTo>
                  <a:pt x="38838" y="-480937"/>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Posizione nella classifica delle persone con il maggior numero di contributi o di like.</a:t>
            </a:r>
            <a:endParaRPr sz="800" b="1">
              <a:solidFill>
                <a:srgbClr val="FF636C"/>
              </a:solidFill>
              <a:latin typeface="Montserrat"/>
              <a:ea typeface="Montserrat"/>
              <a:cs typeface="Montserrat"/>
              <a:sym typeface="Montserrat"/>
            </a:endParaRPr>
          </a:p>
        </p:txBody>
      </p:sp>
      <p:sp>
        <p:nvSpPr>
          <p:cNvPr id="290" name="Google Shape;290;p13"/>
          <p:cNvSpPr/>
          <p:nvPr/>
        </p:nvSpPr>
        <p:spPr>
          <a:xfrm>
            <a:off x="3418693" y="5677375"/>
            <a:ext cx="1712104"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7152"/>
                </a:moveTo>
                <a:lnTo>
                  <a:pt x="58316" y="-625916"/>
                </a:lnTo>
              </a:path>
            </a:pathLst>
          </a:cu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Black"/>
                <a:ea typeface="Montserrat Black"/>
                <a:cs typeface="Montserrat Black"/>
                <a:sym typeface="Montserrat Black"/>
              </a:rPr>
              <a:t>CITTA'   </a:t>
            </a:r>
            <a:endParaRPr sz="1800">
              <a:solidFill>
                <a:schemeClr val="lt1"/>
              </a:solidFill>
              <a:latin typeface="Montserrat Black"/>
              <a:ea typeface="Montserrat Black"/>
              <a:cs typeface="Montserrat Black"/>
              <a:sym typeface="Montserrat Black"/>
            </a:endParaRPr>
          </a:p>
        </p:txBody>
      </p:sp>
      <p:sp>
        <p:nvSpPr>
          <p:cNvPr id="291" name="Google Shape;291;p13"/>
          <p:cNvSpPr/>
          <p:nvPr/>
        </p:nvSpPr>
        <p:spPr>
          <a:xfrm>
            <a:off x="1819328" y="753660"/>
            <a:ext cx="1252016" cy="30404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5172" y="113226"/>
                </a:moveTo>
                <a:lnTo>
                  <a:pt x="14971" y="251304"/>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Punti totali (individuali)</a:t>
            </a:r>
            <a:endParaRPr/>
          </a:p>
        </p:txBody>
      </p:sp>
      <p:sp>
        <p:nvSpPr>
          <p:cNvPr id="292" name="Google Shape;292;p13"/>
          <p:cNvSpPr/>
          <p:nvPr/>
        </p:nvSpPr>
        <p:spPr>
          <a:xfrm>
            <a:off x="7076240" y="778649"/>
            <a:ext cx="1179821" cy="300039"/>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70486" y="104851"/>
                </a:moveTo>
                <a:lnTo>
                  <a:pt x="70168" y="230882"/>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Istruzioni</a:t>
            </a:r>
            <a:endParaRPr/>
          </a:p>
        </p:txBody>
      </p:sp>
      <p:sp>
        <p:nvSpPr>
          <p:cNvPr id="293" name="Google Shape;293;p13"/>
          <p:cNvSpPr/>
          <p:nvPr/>
        </p:nvSpPr>
        <p:spPr>
          <a:xfrm>
            <a:off x="8291237" y="1267457"/>
            <a:ext cx="894539"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41968" y="57149"/>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Uscita</a:t>
            </a:r>
            <a:endParaRPr/>
          </a:p>
        </p:txBody>
      </p:sp>
      <p:sp>
        <p:nvSpPr>
          <p:cNvPr id="294" name="Google Shape;294;p13"/>
          <p:cNvSpPr txBox="1"/>
          <p:nvPr/>
        </p:nvSpPr>
        <p:spPr>
          <a:xfrm>
            <a:off x="9277348" y="97175"/>
            <a:ext cx="2823000" cy="6331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lt1"/>
                </a:solidFill>
                <a:latin typeface="Montserrat"/>
                <a:ea typeface="Montserrat"/>
                <a:cs typeface="Montserrat"/>
                <a:sym typeface="Montserrat"/>
              </a:rPr>
              <a:t>Descrizione dei pulsanti</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Punti totali (individuali): </a:t>
            </a:r>
            <a:r>
              <a:rPr lang="en-US" sz="1000">
                <a:solidFill>
                  <a:schemeClr val="lt1"/>
                </a:solidFill>
                <a:latin typeface="Montserrat"/>
                <a:ea typeface="Montserrat"/>
                <a:cs typeface="Montserrat"/>
                <a:sym typeface="Montserrat"/>
              </a:rPr>
              <a:t>Mostra il numero di punti accumulati che corrisponde agli interventi di chi gioca. </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Distintivo (livello):</a:t>
            </a:r>
            <a:r>
              <a:rPr lang="en-US" sz="1000">
                <a:solidFill>
                  <a:schemeClr val="lt1"/>
                </a:solidFill>
                <a:latin typeface="Montserrat SemiBold"/>
                <a:ea typeface="Montserrat SemiBold"/>
                <a:cs typeface="Montserrat SemiBold"/>
                <a:sym typeface="Montserrat SemiBold"/>
              </a:rPr>
              <a:t> </a:t>
            </a:r>
            <a:r>
              <a:rPr lang="en-US" sz="1000">
                <a:solidFill>
                  <a:schemeClr val="lt1"/>
                </a:solidFill>
                <a:latin typeface="Montserrat"/>
                <a:ea typeface="Montserrat"/>
                <a:cs typeface="Montserrat"/>
                <a:sym typeface="Montserrat"/>
              </a:rPr>
              <a:t>Un distintivo in evoluzione che si sviluppa man mano che chi gioca presenta le proprie idee. </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Stelle totali (individuali):</a:t>
            </a:r>
            <a:r>
              <a:rPr lang="en-US" sz="1000">
                <a:solidFill>
                  <a:schemeClr val="lt1"/>
                </a:solidFill>
                <a:latin typeface="Montserrat SemiBold"/>
                <a:ea typeface="Montserrat SemiBold"/>
                <a:cs typeface="Montserrat SemiBold"/>
                <a:sym typeface="Montserrat SemiBold"/>
              </a:rPr>
              <a:t> </a:t>
            </a:r>
            <a:r>
              <a:rPr lang="en-US" sz="1000">
                <a:solidFill>
                  <a:schemeClr val="lt1"/>
                </a:solidFill>
                <a:latin typeface="Montserrat"/>
                <a:ea typeface="Montserrat"/>
                <a:cs typeface="Montserrat"/>
                <a:sym typeface="Montserrat"/>
              </a:rPr>
              <a:t>Numero totale di stelle che chi gioca ottiene dai suoi interventi.</a:t>
            </a:r>
            <a:endParaRPr/>
          </a:p>
          <a:p>
            <a:pPr marL="0" marR="0" lvl="0" indent="0" algn="l" rtl="0">
              <a:spcBef>
                <a:spcPts val="800"/>
              </a:spcBef>
              <a:spcAft>
                <a:spcPts val="0"/>
              </a:spcAft>
              <a:buNone/>
            </a:pPr>
            <a:r>
              <a:rPr lang="en-US" sz="1000" b="1">
                <a:solidFill>
                  <a:schemeClr val="lt1"/>
                </a:solidFill>
                <a:latin typeface="Montserrat SemiBold"/>
                <a:ea typeface="Montserrat SemiBold"/>
                <a:cs typeface="Montserrat SemiBold"/>
                <a:sym typeface="Montserrat SemiBold"/>
              </a:rPr>
              <a:t>Istruzioni: </a:t>
            </a:r>
            <a:r>
              <a:rPr lang="en-US" sz="1000">
                <a:solidFill>
                  <a:schemeClr val="lt1"/>
                </a:solidFill>
                <a:latin typeface="Montserrat"/>
                <a:ea typeface="Montserrat"/>
                <a:cs typeface="Montserrat"/>
                <a:sym typeface="Montserrat"/>
              </a:rPr>
              <a:t>Permettere di consultare le istruzioni di gioco in qualsiasi momento. </a:t>
            </a:r>
            <a:endParaRPr/>
          </a:p>
          <a:p>
            <a:pPr marL="0" marR="0" lvl="0" indent="0" algn="l" rtl="0">
              <a:spcBef>
                <a:spcPts val="800"/>
              </a:spcBef>
              <a:spcAft>
                <a:spcPts val="0"/>
              </a:spcAft>
              <a:buNone/>
            </a:pPr>
            <a:r>
              <a:rPr lang="en-US" sz="1000" b="1">
                <a:solidFill>
                  <a:schemeClr val="lt1"/>
                </a:solidFill>
                <a:latin typeface="Montserrat SemiBold"/>
                <a:ea typeface="Montserrat SemiBold"/>
                <a:cs typeface="Montserrat SemiBold"/>
                <a:sym typeface="Montserrat SemiBold"/>
              </a:rPr>
              <a:t>Suono ON/OFF: </a:t>
            </a:r>
            <a:r>
              <a:rPr lang="en-US" sz="1000">
                <a:solidFill>
                  <a:schemeClr val="lt1"/>
                </a:solidFill>
                <a:latin typeface="Montserrat"/>
                <a:ea typeface="Montserrat"/>
                <a:cs typeface="Montserrat"/>
                <a:sym typeface="Montserrat"/>
              </a:rPr>
              <a:t>attiva/disattiva la musica di sottofondo.</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Uscita: </a:t>
            </a:r>
            <a:r>
              <a:rPr lang="en-US" sz="1000">
                <a:solidFill>
                  <a:schemeClr val="lt1"/>
                </a:solidFill>
                <a:latin typeface="Montserrat"/>
                <a:ea typeface="Montserrat"/>
                <a:cs typeface="Montserrat"/>
                <a:sym typeface="Montserrat"/>
              </a:rPr>
              <a:t>Chiude l’attività di gioco e torna alla schermata principale di panoramica.</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Situazione interattiva: </a:t>
            </a:r>
            <a:r>
              <a:rPr lang="en-US" sz="1000">
                <a:solidFill>
                  <a:schemeClr val="lt1"/>
                </a:solidFill>
                <a:latin typeface="Montserrat"/>
                <a:ea typeface="Montserrat"/>
                <a:cs typeface="Montserrat"/>
                <a:sym typeface="Montserrat"/>
              </a:rPr>
              <a:t>Descrive la situazione esponendone la problematica.</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Città: </a:t>
            </a:r>
            <a:r>
              <a:rPr lang="en-US" sz="1000">
                <a:solidFill>
                  <a:schemeClr val="lt1"/>
                </a:solidFill>
                <a:latin typeface="Montserrat"/>
                <a:ea typeface="Montserrat"/>
                <a:cs typeface="Montserrat"/>
                <a:sym typeface="Montserrat"/>
              </a:rPr>
              <a:t>Rappresentazione grafica della città, con diverse situazioni animate che rappresentano le problematiche.</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Livello di partecipazione civica della squadra: </a:t>
            </a:r>
            <a:r>
              <a:rPr lang="en-US" sz="1000">
                <a:solidFill>
                  <a:schemeClr val="lt1"/>
                </a:solidFill>
                <a:latin typeface="Montserrat"/>
                <a:ea typeface="Montserrat"/>
                <a:cs typeface="Montserrat"/>
                <a:sym typeface="Montserrat"/>
              </a:rPr>
              <a:t>Rappresenta la percentuale di partecipazione di tutte le persone alle sfide.</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Avatar: </a:t>
            </a:r>
            <a:r>
              <a:rPr lang="en-US" sz="1000">
                <a:solidFill>
                  <a:schemeClr val="lt1"/>
                </a:solidFill>
                <a:latin typeface="Montserrat"/>
                <a:ea typeface="Montserrat"/>
                <a:cs typeface="Montserrat"/>
                <a:sym typeface="Montserrat"/>
              </a:rPr>
              <a:t>Avatar scelto da ciascuna persona all'avvio del gioco.</a:t>
            </a:r>
            <a:endParaRPr/>
          </a:p>
          <a:p>
            <a:pPr marL="0" marR="0" lvl="0" indent="0" algn="l" rtl="0">
              <a:spcBef>
                <a:spcPts val="800"/>
              </a:spcBef>
              <a:spcAft>
                <a:spcPts val="0"/>
              </a:spcAft>
              <a:buNone/>
            </a:pPr>
            <a:r>
              <a:rPr lang="en-US" sz="1000" b="1">
                <a:solidFill>
                  <a:schemeClr val="lt1"/>
                </a:solidFill>
                <a:latin typeface="Montserrat"/>
                <a:ea typeface="Montserrat"/>
                <a:cs typeface="Montserrat"/>
                <a:sym typeface="Montserrat"/>
              </a:rPr>
              <a:t>Posizione in classifica:</a:t>
            </a:r>
            <a:r>
              <a:rPr lang="en-US" sz="1000">
                <a:solidFill>
                  <a:schemeClr val="lt1"/>
                </a:solidFill>
                <a:latin typeface="Montserrat"/>
                <a:ea typeface="Montserrat"/>
                <a:cs typeface="Montserrat"/>
                <a:sym typeface="Montserrat"/>
              </a:rPr>
              <a:t> Mostra la posizione di chi gioca nella classifica della squadra, tenendo conto delle sue prestazioni nel gioco. Fare clic qui per accedere alla classifica, che comprende la lista completa di chi gioca.</a:t>
            </a:r>
            <a:endParaRPr/>
          </a:p>
        </p:txBody>
      </p:sp>
      <p:cxnSp>
        <p:nvCxnSpPr>
          <p:cNvPr id="295" name="Google Shape;295;p13"/>
          <p:cNvCxnSpPr/>
          <p:nvPr/>
        </p:nvCxnSpPr>
        <p:spPr>
          <a:xfrm>
            <a:off x="593387" y="1050382"/>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296" name="Google Shape;296;p13"/>
          <p:cNvCxnSpPr/>
          <p:nvPr/>
        </p:nvCxnSpPr>
        <p:spPr>
          <a:xfrm>
            <a:off x="2438400" y="1078688"/>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297" name="Google Shape;297;p13"/>
          <p:cNvCxnSpPr/>
          <p:nvPr/>
        </p:nvCxnSpPr>
        <p:spPr>
          <a:xfrm rot="10800000">
            <a:off x="1895528" y="5456354"/>
            <a:ext cx="0" cy="277777"/>
          </a:xfrm>
          <a:prstGeom prst="straightConnector1">
            <a:avLst/>
          </a:prstGeom>
          <a:noFill/>
          <a:ln w="19050" cap="flat" cmpd="sng">
            <a:solidFill>
              <a:srgbClr val="FF636C"/>
            </a:solidFill>
            <a:prstDash val="solid"/>
            <a:miter lim="800000"/>
            <a:headEnd type="none" w="sm" len="sm"/>
            <a:tailEnd type="triangle" w="med" len="med"/>
          </a:ln>
        </p:spPr>
      </p:cxnSp>
      <p:cxnSp>
        <p:nvCxnSpPr>
          <p:cNvPr id="298" name="Google Shape;298;p13"/>
          <p:cNvCxnSpPr/>
          <p:nvPr/>
        </p:nvCxnSpPr>
        <p:spPr>
          <a:xfrm rot="10800000">
            <a:off x="731471" y="5482295"/>
            <a:ext cx="0" cy="277777"/>
          </a:xfrm>
          <a:prstGeom prst="straightConnector1">
            <a:avLst/>
          </a:prstGeom>
          <a:noFill/>
          <a:ln w="19050" cap="flat" cmpd="sng">
            <a:solidFill>
              <a:srgbClr val="FF636C"/>
            </a:solidFill>
            <a:prstDash val="solid"/>
            <a:miter lim="800000"/>
            <a:headEnd type="none" w="sm" len="sm"/>
            <a:tailEnd type="triangle" w="med" len="med"/>
          </a:ln>
        </p:spPr>
      </p:cxnSp>
      <p:cxnSp>
        <p:nvCxnSpPr>
          <p:cNvPr id="299" name="Google Shape;299;p13"/>
          <p:cNvCxnSpPr/>
          <p:nvPr/>
        </p:nvCxnSpPr>
        <p:spPr>
          <a:xfrm>
            <a:off x="7421428" y="1056441"/>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300" name="Google Shape;300;p13"/>
          <p:cNvCxnSpPr/>
          <p:nvPr/>
        </p:nvCxnSpPr>
        <p:spPr>
          <a:xfrm rot="10800000">
            <a:off x="8126971" y="1419768"/>
            <a:ext cx="278860" cy="0"/>
          </a:xfrm>
          <a:prstGeom prst="straightConnector1">
            <a:avLst/>
          </a:prstGeom>
          <a:noFill/>
          <a:ln w="19050" cap="flat" cmpd="sng">
            <a:solidFill>
              <a:srgbClr val="FF636C"/>
            </a:solidFill>
            <a:prstDash val="solid"/>
            <a:miter lim="800000"/>
            <a:headEnd type="none" w="sm" len="sm"/>
            <a:tailEnd type="triangle" w="med" len="med"/>
          </a:ln>
        </p:spPr>
      </p:cxnSp>
      <p:cxnSp>
        <p:nvCxnSpPr>
          <p:cNvPr id="301" name="Google Shape;301;p13"/>
          <p:cNvCxnSpPr/>
          <p:nvPr/>
        </p:nvCxnSpPr>
        <p:spPr>
          <a:xfrm>
            <a:off x="7666150" y="1572080"/>
            <a:ext cx="589800" cy="255600"/>
          </a:xfrm>
          <a:prstGeom prst="bentConnector3">
            <a:avLst>
              <a:gd name="adj1" fmla="val 50000"/>
            </a:avLst>
          </a:prstGeom>
          <a:noFill/>
          <a:ln w="19050" cap="flat" cmpd="sng">
            <a:solidFill>
              <a:srgbClr val="FF636C"/>
            </a:solidFill>
            <a:prstDash val="solid"/>
            <a:miter lim="800000"/>
            <a:headEnd type="none" w="sm" len="sm"/>
            <a:tailEnd type="triangle" w="med" len="med"/>
          </a:ln>
        </p:spPr>
      </p:cxnSp>
      <p:sp>
        <p:nvSpPr>
          <p:cNvPr id="302" name="Google Shape;302;p13"/>
          <p:cNvSpPr/>
          <p:nvPr/>
        </p:nvSpPr>
        <p:spPr>
          <a:xfrm>
            <a:off x="8291237" y="2266602"/>
            <a:ext cx="894539"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41968" y="57149"/>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Situazioni interattive</a:t>
            </a:r>
            <a:endParaRPr/>
          </a:p>
        </p:txBody>
      </p:sp>
      <p:cxnSp>
        <p:nvCxnSpPr>
          <p:cNvPr id="303" name="Google Shape;303;p13"/>
          <p:cNvCxnSpPr>
            <a:stCxn id="302" idx="2"/>
          </p:cNvCxnSpPr>
          <p:nvPr/>
        </p:nvCxnSpPr>
        <p:spPr>
          <a:xfrm rot="10800000">
            <a:off x="6800837" y="2418914"/>
            <a:ext cx="1490400" cy="0"/>
          </a:xfrm>
          <a:prstGeom prst="straightConnector1">
            <a:avLst/>
          </a:prstGeom>
          <a:noFill/>
          <a:ln w="19050" cap="flat" cmpd="sng">
            <a:solidFill>
              <a:srgbClr val="FF636C"/>
            </a:solidFill>
            <a:prstDash val="solid"/>
            <a:miter lim="800000"/>
            <a:headEnd type="none" w="sm" len="sm"/>
            <a:tailEnd type="triangle" w="med" len="med"/>
          </a:ln>
        </p:spPr>
      </p:cxnSp>
      <p:sp>
        <p:nvSpPr>
          <p:cNvPr id="304" name="Google Shape;304;p13"/>
          <p:cNvSpPr/>
          <p:nvPr/>
        </p:nvSpPr>
        <p:spPr>
          <a:xfrm>
            <a:off x="3228596" y="754670"/>
            <a:ext cx="1252016" cy="30404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5172" y="113226"/>
                </a:moveTo>
                <a:lnTo>
                  <a:pt x="14971" y="251304"/>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Punti totali (individuali)</a:t>
            </a:r>
            <a:endParaRPr/>
          </a:p>
        </p:txBody>
      </p:sp>
      <p:cxnSp>
        <p:nvCxnSpPr>
          <p:cNvPr id="305" name="Google Shape;305;p13"/>
          <p:cNvCxnSpPr/>
          <p:nvPr/>
        </p:nvCxnSpPr>
        <p:spPr>
          <a:xfrm>
            <a:off x="3335557" y="1078688"/>
            <a:ext cx="0" cy="217075"/>
          </a:xfrm>
          <a:prstGeom prst="straightConnector1">
            <a:avLst/>
          </a:prstGeom>
          <a:noFill/>
          <a:ln w="19050" cap="flat" cmpd="sng">
            <a:solidFill>
              <a:srgbClr val="FF636C"/>
            </a:solidFill>
            <a:prstDash val="solid"/>
            <a:miter lim="800000"/>
            <a:headEnd type="none" w="sm" len="sm"/>
            <a:tailEnd type="triangl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4"/>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12" name="Google Shape;312;p14"/>
          <p:cNvPicPr preferRelativeResize="0"/>
          <p:nvPr/>
        </p:nvPicPr>
        <p:blipFill rotWithShape="1">
          <a:blip r:embed="rId3">
            <a:alphaModFix/>
          </a:blip>
          <a:srcRect/>
          <a:stretch/>
        </p:blipFill>
        <p:spPr>
          <a:xfrm>
            <a:off x="247650" y="1132542"/>
            <a:ext cx="8060771" cy="4522824"/>
          </a:xfrm>
          <a:prstGeom prst="rect">
            <a:avLst/>
          </a:prstGeom>
          <a:noFill/>
          <a:ln>
            <a:noFill/>
          </a:ln>
        </p:spPr>
      </p:pic>
      <p:sp>
        <p:nvSpPr>
          <p:cNvPr id="313" name="Google Shape;313;p14"/>
          <p:cNvSpPr/>
          <p:nvPr/>
        </p:nvSpPr>
        <p:spPr>
          <a:xfrm flipH="1">
            <a:off x="9173817" y="152400"/>
            <a:ext cx="2872409" cy="6553200"/>
          </a:xfrm>
          <a:prstGeom prst="roundRect">
            <a:avLst>
              <a:gd name="adj" fmla="val 5860"/>
            </a:avLst>
          </a:prstGeom>
          <a:noFill/>
          <a:ln>
            <a:noFill/>
          </a:ln>
        </p:spPr>
        <p:txBody>
          <a:bodyPr spcFirstLastPara="1" wrap="square" lIns="216000" tIns="45700" rIns="216000" bIns="45700" anchor="ctr" anchorCtr="0">
            <a:noAutofit/>
          </a:bodyPr>
          <a:lstStyle/>
          <a:p>
            <a:pPr marL="0" marR="0" lvl="0" indent="0" algn="l" rtl="0">
              <a:spcBef>
                <a:spcPts val="0"/>
              </a:spcBef>
              <a:spcAft>
                <a:spcPts val="0"/>
              </a:spcAft>
              <a:buNone/>
            </a:pPr>
            <a:r>
              <a:rPr lang="en-US" b="1">
                <a:solidFill>
                  <a:schemeClr val="lt1"/>
                </a:solidFill>
                <a:latin typeface="Montserrat SemiBold"/>
                <a:ea typeface="Montserrat SemiBold"/>
                <a:cs typeface="Montserrat SemiBold"/>
                <a:sym typeface="Montserrat SemiBold"/>
              </a:rPr>
              <a:t>Descrizione dei pulsanti</a:t>
            </a:r>
            <a:endParaRPr/>
          </a:p>
          <a:p>
            <a:pPr marL="0" marR="0" lvl="0" indent="0" algn="l" rtl="0">
              <a:spcBef>
                <a:spcPts val="800"/>
              </a:spcBef>
              <a:spcAft>
                <a:spcPts val="0"/>
              </a:spcAft>
              <a:buNone/>
            </a:pPr>
            <a:r>
              <a:rPr lang="en-US" sz="1000">
                <a:solidFill>
                  <a:schemeClr val="lt1"/>
                </a:solidFill>
                <a:latin typeface="Montserrat SemiBold"/>
                <a:ea typeface="Montserrat SemiBold"/>
                <a:cs typeface="Montserrat SemiBold"/>
                <a:sym typeface="Montserrat SemiBold"/>
              </a:rPr>
              <a:t>Uscita: </a:t>
            </a:r>
            <a:r>
              <a:rPr lang="en-US" sz="1000">
                <a:solidFill>
                  <a:schemeClr val="lt1"/>
                </a:solidFill>
                <a:latin typeface="Montserrat Light"/>
                <a:ea typeface="Montserrat Light"/>
                <a:cs typeface="Montserrat Light"/>
                <a:sym typeface="Montserrat Light"/>
              </a:rPr>
              <a:t>Chiude la vista della città e torna alla schermata principale di panoramica (vedi la diapositiva precedente).</a:t>
            </a:r>
            <a:endParaRPr/>
          </a:p>
          <a:p>
            <a:pPr marL="0" marR="0" lvl="0" indent="0" algn="l" rtl="0">
              <a:spcBef>
                <a:spcPts val="800"/>
              </a:spcBef>
              <a:spcAft>
                <a:spcPts val="0"/>
              </a:spcAft>
              <a:buNone/>
            </a:pPr>
            <a:r>
              <a:rPr lang="en-US" sz="1000" b="1">
                <a:solidFill>
                  <a:schemeClr val="lt1"/>
                </a:solidFill>
                <a:latin typeface="Montserrat SemiBold"/>
                <a:ea typeface="Montserrat SemiBold"/>
                <a:cs typeface="Montserrat SemiBold"/>
                <a:sym typeface="Montserrat SemiBold"/>
              </a:rPr>
              <a:t>Problematica: </a:t>
            </a:r>
            <a:r>
              <a:rPr lang="en-US" sz="1000">
                <a:solidFill>
                  <a:schemeClr val="lt1"/>
                </a:solidFill>
                <a:latin typeface="Montserrat Light"/>
                <a:ea typeface="Montserrat Light"/>
                <a:cs typeface="Montserrat Light"/>
                <a:sym typeface="Montserrat Light"/>
              </a:rPr>
              <a:t>identifica la problematica in questione, in una specifica area della città (quella cliccata). </a:t>
            </a:r>
            <a:endParaRPr/>
          </a:p>
          <a:p>
            <a:pPr marL="0" marR="0" lvl="0" indent="0" algn="l" rtl="0">
              <a:spcBef>
                <a:spcPts val="800"/>
              </a:spcBef>
              <a:spcAft>
                <a:spcPts val="0"/>
              </a:spcAft>
              <a:buNone/>
            </a:pPr>
            <a:r>
              <a:rPr lang="en-US" sz="1000">
                <a:solidFill>
                  <a:schemeClr val="lt1"/>
                </a:solidFill>
                <a:latin typeface="Montserrat SemiBold"/>
                <a:ea typeface="Montserrat SemiBold"/>
                <a:cs typeface="Montserrat SemiBold"/>
                <a:sym typeface="Montserrat SemiBold"/>
              </a:rPr>
              <a:t>Descrizione della problematica: </a:t>
            </a:r>
            <a:r>
              <a:rPr lang="en-US" sz="1000">
                <a:solidFill>
                  <a:schemeClr val="lt1"/>
                </a:solidFill>
                <a:latin typeface="Montserrat Light"/>
                <a:ea typeface="Montserrat Light"/>
                <a:cs typeface="Montserrat Light"/>
                <a:sym typeface="Montserrat Light"/>
              </a:rPr>
              <a:t>Presenta una breve descrizione del problema - "cos'è" e "impatto". Parole massime: 60-65.</a:t>
            </a:r>
            <a:endParaRPr/>
          </a:p>
          <a:p>
            <a:pPr marL="0" marR="0" lvl="0" indent="0" algn="l" rtl="0">
              <a:spcBef>
                <a:spcPts val="800"/>
              </a:spcBef>
              <a:spcAft>
                <a:spcPts val="0"/>
              </a:spcAft>
              <a:buNone/>
            </a:pPr>
            <a:r>
              <a:rPr lang="en-US" sz="1000">
                <a:solidFill>
                  <a:schemeClr val="lt1"/>
                </a:solidFill>
                <a:latin typeface="Montserrat SemiBold"/>
                <a:ea typeface="Montserrat SemiBold"/>
                <a:cs typeface="Montserrat SemiBold"/>
                <a:sym typeface="Montserrat SemiBold"/>
              </a:rPr>
              <a:t>Risorse: </a:t>
            </a:r>
            <a:r>
              <a:rPr lang="en-US" sz="1000">
                <a:solidFill>
                  <a:schemeClr val="lt1"/>
                </a:solidFill>
                <a:latin typeface="Montserrat Light"/>
                <a:ea typeface="Montserrat Light"/>
                <a:cs typeface="Montserrat Light"/>
                <a:sym typeface="Montserrat Light"/>
              </a:rPr>
              <a:t>Presentazione di ulteriori informazioni sulla problematica (e uno spazio per la riflessione individuale sulla questione).</a:t>
            </a:r>
            <a:endParaRPr sz="1000">
              <a:solidFill>
                <a:schemeClr val="lt1"/>
              </a:solidFill>
              <a:latin typeface="Montserrat SemiBold"/>
              <a:ea typeface="Montserrat SemiBold"/>
              <a:cs typeface="Montserrat SemiBold"/>
              <a:sym typeface="Montserrat SemiBold"/>
            </a:endParaRPr>
          </a:p>
          <a:p>
            <a:pPr marL="0" marR="0" lvl="0" indent="0" algn="l" rtl="0">
              <a:spcBef>
                <a:spcPts val="800"/>
              </a:spcBef>
              <a:spcAft>
                <a:spcPts val="0"/>
              </a:spcAft>
              <a:buNone/>
            </a:pPr>
            <a:r>
              <a:rPr lang="en-US" sz="1000">
                <a:solidFill>
                  <a:schemeClr val="lt1"/>
                </a:solidFill>
                <a:latin typeface="Montserrat SemiBold"/>
                <a:ea typeface="Montserrat SemiBold"/>
                <a:cs typeface="Montserrat SemiBold"/>
                <a:sym typeface="Montserrat SemiBold"/>
              </a:rPr>
              <a:t>Angolo delle idee: </a:t>
            </a:r>
            <a:r>
              <a:rPr lang="en-US" sz="1000">
                <a:solidFill>
                  <a:schemeClr val="lt1"/>
                </a:solidFill>
                <a:latin typeface="Montserrat Light"/>
                <a:ea typeface="Montserrat Light"/>
                <a:cs typeface="Montserrat Light"/>
                <a:sym typeface="Montserrat Light"/>
              </a:rPr>
              <a:t> Sezione in cui presentare, discutere e valutare le idee sul problema in questione (quelle cliccate).</a:t>
            </a:r>
            <a:endParaRPr/>
          </a:p>
          <a:p>
            <a:pPr marL="0" marR="0" lvl="0" indent="0" algn="l" rtl="0">
              <a:spcBef>
                <a:spcPts val="800"/>
              </a:spcBef>
              <a:spcAft>
                <a:spcPts val="0"/>
              </a:spcAft>
              <a:buNone/>
            </a:pPr>
            <a:r>
              <a:rPr lang="en-US" sz="1000" b="1">
                <a:solidFill>
                  <a:schemeClr val="lt1"/>
                </a:solidFill>
                <a:latin typeface="Montserrat SemiBold"/>
                <a:ea typeface="Montserrat SemiBold"/>
                <a:cs typeface="Montserrat SemiBold"/>
                <a:sym typeface="Montserrat SemiBold"/>
              </a:rPr>
              <a:t>Flipbook: </a:t>
            </a:r>
            <a:r>
              <a:rPr lang="en-US" sz="1000">
                <a:solidFill>
                  <a:schemeClr val="lt1"/>
                </a:solidFill>
                <a:latin typeface="Montserrat Light"/>
                <a:ea typeface="Montserrat Light"/>
                <a:cs typeface="Montserrat Light"/>
                <a:sym typeface="Montserrat Light"/>
              </a:rPr>
              <a:t>Flipbook interattivo su ogni problematica specifica</a:t>
            </a:r>
            <a:endParaRPr sz="1000">
              <a:solidFill>
                <a:schemeClr val="lt1"/>
              </a:solidFill>
              <a:latin typeface="Montserrat Light"/>
              <a:ea typeface="Montserrat Light"/>
              <a:cs typeface="Montserrat Light"/>
              <a:sym typeface="Montserrat Light"/>
            </a:endParaRPr>
          </a:p>
        </p:txBody>
      </p:sp>
      <p:sp>
        <p:nvSpPr>
          <p:cNvPr id="314" name="Google Shape;314;p14"/>
          <p:cNvSpPr/>
          <p:nvPr/>
        </p:nvSpPr>
        <p:spPr>
          <a:xfrm>
            <a:off x="8431140" y="2260777"/>
            <a:ext cx="918406"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54964" y="57192"/>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Uscita</a:t>
            </a:r>
            <a:endParaRPr/>
          </a:p>
        </p:txBody>
      </p:sp>
      <p:sp>
        <p:nvSpPr>
          <p:cNvPr id="315" name="Google Shape;315;p14"/>
          <p:cNvSpPr/>
          <p:nvPr/>
        </p:nvSpPr>
        <p:spPr>
          <a:xfrm>
            <a:off x="8431139" y="2749170"/>
            <a:ext cx="918406"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223792" y="-74581"/>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Problematica</a:t>
            </a:r>
            <a:endParaRPr sz="1300"/>
          </a:p>
        </p:txBody>
      </p:sp>
      <p:sp>
        <p:nvSpPr>
          <p:cNvPr id="316" name="Google Shape;316;p14"/>
          <p:cNvSpPr/>
          <p:nvPr/>
        </p:nvSpPr>
        <p:spPr>
          <a:xfrm>
            <a:off x="8434425" y="3109983"/>
            <a:ext cx="918300" cy="613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32886" y="53276"/>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Descrizione del problematica</a:t>
            </a:r>
            <a:endParaRPr sz="1300"/>
          </a:p>
        </p:txBody>
      </p:sp>
      <p:sp>
        <p:nvSpPr>
          <p:cNvPr id="317" name="Google Shape;317;p14"/>
          <p:cNvSpPr/>
          <p:nvPr/>
        </p:nvSpPr>
        <p:spPr>
          <a:xfrm>
            <a:off x="4538080" y="5705467"/>
            <a:ext cx="1540715" cy="367478"/>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4399" y="6028"/>
                </a:moveTo>
                <a:lnTo>
                  <a:pt x="104878" y="-169013"/>
                </a:lnTo>
              </a:path>
            </a:pathLst>
          </a:custGeom>
          <a:solidFill>
            <a:schemeClr val="lt1"/>
          </a:solidFill>
          <a:ln w="19050" cap="flat" cmpd="sng">
            <a:solidFill>
              <a:srgbClr val="FF63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Risorse</a:t>
            </a:r>
            <a:endParaRPr sz="900" b="1">
              <a:solidFill>
                <a:srgbClr val="FF636C"/>
              </a:solidFill>
              <a:latin typeface="Montserrat"/>
              <a:ea typeface="Montserrat"/>
              <a:cs typeface="Montserrat"/>
              <a:sym typeface="Montserrat"/>
            </a:endParaRPr>
          </a:p>
        </p:txBody>
      </p:sp>
      <p:sp>
        <p:nvSpPr>
          <p:cNvPr id="318" name="Google Shape;318;p14"/>
          <p:cNvSpPr/>
          <p:nvPr/>
        </p:nvSpPr>
        <p:spPr>
          <a:xfrm>
            <a:off x="2544424" y="5705475"/>
            <a:ext cx="1540800" cy="3675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0133" y="832"/>
                </a:moveTo>
                <a:lnTo>
                  <a:pt x="61556" y="-532063"/>
                </a:lnTo>
              </a:path>
            </a:pathLst>
          </a:custGeom>
          <a:solidFill>
            <a:schemeClr val="lt1"/>
          </a:solidFill>
          <a:ln w="19050" cap="flat" cmpd="sng">
            <a:solidFill>
              <a:srgbClr val="FF63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Vista ravvicinata </a:t>
            </a:r>
            <a:br>
              <a:rPr lang="en-US" sz="900" b="1">
                <a:solidFill>
                  <a:srgbClr val="FF636C"/>
                </a:solidFill>
                <a:latin typeface="Montserrat"/>
                <a:ea typeface="Montserrat"/>
                <a:cs typeface="Montserrat"/>
                <a:sym typeface="Montserrat"/>
              </a:rPr>
            </a:br>
            <a:r>
              <a:rPr lang="en-US" sz="900" b="1">
                <a:solidFill>
                  <a:srgbClr val="FF636C"/>
                </a:solidFill>
                <a:latin typeface="Montserrat"/>
                <a:ea typeface="Montserrat"/>
                <a:cs typeface="Montserrat"/>
                <a:sym typeface="Montserrat"/>
              </a:rPr>
              <a:t>della </a:t>
            </a:r>
            <a:r>
              <a:rPr lang="en-US" sz="900" b="1">
                <a:solidFill>
                  <a:srgbClr val="FF636C"/>
                </a:solidFill>
                <a:latin typeface="Montserrat"/>
                <a:ea typeface="Montserrat"/>
                <a:cs typeface="Montserrat"/>
                <a:sym typeface="Montserra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problematica</a:t>
            </a:r>
            <a:endParaRPr sz="900" b="1">
              <a:solidFill>
                <a:srgbClr val="FF636C"/>
              </a:solidFill>
              <a:latin typeface="Montserrat"/>
              <a:ea typeface="Montserrat"/>
              <a:cs typeface="Montserrat"/>
              <a:sym typeface="Montserrat"/>
            </a:endParaRPr>
          </a:p>
        </p:txBody>
      </p:sp>
      <p:sp>
        <p:nvSpPr>
          <p:cNvPr id="319" name="Google Shape;319;p14"/>
          <p:cNvSpPr/>
          <p:nvPr/>
        </p:nvSpPr>
        <p:spPr>
          <a:xfrm>
            <a:off x="6233416" y="5711563"/>
            <a:ext cx="873042" cy="36138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5006" y="10284"/>
                </a:moveTo>
                <a:lnTo>
                  <a:pt x="45485" y="-194549"/>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Angolo</a:t>
            </a:r>
            <a:r>
              <a:rPr lang="en-US" sz="900" b="1">
                <a:solidFill>
                  <a:srgbClr val="FF636C"/>
                </a:solidFill>
                <a:latin typeface="Montserrat"/>
                <a:ea typeface="Montserrat"/>
                <a:cs typeface="Montserrat"/>
                <a:sym typeface="Montserra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delle idee</a:t>
            </a:r>
            <a:endParaRPr sz="900" b="1">
              <a:solidFill>
                <a:srgbClr val="FF636C"/>
              </a:solidFill>
              <a:latin typeface="Montserrat"/>
              <a:ea typeface="Montserrat"/>
              <a:cs typeface="Montserrat"/>
              <a:sym typeface="Montserrat"/>
            </a:endParaRPr>
          </a:p>
        </p:txBody>
      </p:sp>
      <p:sp>
        <p:nvSpPr>
          <p:cNvPr id="320" name="Google Shape;320;p14"/>
          <p:cNvSpPr/>
          <p:nvPr/>
        </p:nvSpPr>
        <p:spPr>
          <a:xfrm>
            <a:off x="7151391" y="5711563"/>
            <a:ext cx="873042" cy="36138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9658" y="-2484"/>
                </a:moveTo>
                <a:lnTo>
                  <a:pt x="10136" y="-173268"/>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Flipbook</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5"/>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27" name="Google Shape;327;p15"/>
          <p:cNvPicPr preferRelativeResize="0"/>
          <p:nvPr/>
        </p:nvPicPr>
        <p:blipFill rotWithShape="1">
          <a:blip r:embed="rId3">
            <a:alphaModFix/>
          </a:blip>
          <a:srcRect/>
          <a:stretch/>
        </p:blipFill>
        <p:spPr>
          <a:xfrm>
            <a:off x="491218" y="1390582"/>
            <a:ext cx="7247164" cy="4076836"/>
          </a:xfrm>
          <a:prstGeom prst="rect">
            <a:avLst/>
          </a:prstGeom>
          <a:noFill/>
          <a:ln>
            <a:noFill/>
          </a:ln>
        </p:spPr>
      </p:pic>
      <p:sp>
        <p:nvSpPr>
          <p:cNvPr id="328" name="Google Shape;328;p15"/>
          <p:cNvSpPr/>
          <p:nvPr/>
        </p:nvSpPr>
        <p:spPr>
          <a:xfrm>
            <a:off x="5757825" y="890925"/>
            <a:ext cx="1242900" cy="316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982" y="87913"/>
                </a:moveTo>
                <a:lnTo>
                  <a:pt x="59964" y="272990"/>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highlight>
                  <a:schemeClr val="lt1"/>
                </a:highlight>
                <a:latin typeface="Montserrat SemiBold"/>
                <a:ea typeface="Montserrat SemiBold"/>
                <a:cs typeface="Montserrat SemiBold"/>
                <a:sym typeface="Montserrat SemiBold"/>
              </a:rPr>
              <a:t>Problematica</a:t>
            </a:r>
            <a:endParaRPr sz="900">
              <a:solidFill>
                <a:srgbClr val="FF636C"/>
              </a:solidFill>
              <a:highlight>
                <a:schemeClr val="lt1"/>
              </a:highlight>
              <a:latin typeface="Montserrat SemiBold"/>
              <a:ea typeface="Montserrat SemiBold"/>
              <a:cs typeface="Montserrat SemiBold"/>
              <a:sym typeface="Montserrat SemiBold"/>
            </a:endParaRPr>
          </a:p>
        </p:txBody>
      </p:sp>
      <p:sp>
        <p:nvSpPr>
          <p:cNvPr id="329" name="Google Shape;329;p15"/>
          <p:cNvSpPr/>
          <p:nvPr/>
        </p:nvSpPr>
        <p:spPr>
          <a:xfrm>
            <a:off x="1986856" y="771192"/>
            <a:ext cx="945777" cy="44877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1243" y="126083"/>
                </a:moveTo>
                <a:lnTo>
                  <a:pt x="59840" y="379478"/>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Stelle (valutazione) bloccate</a:t>
            </a:r>
            <a:endParaRPr sz="900">
              <a:solidFill>
                <a:srgbClr val="FF636C"/>
              </a:solidFill>
              <a:latin typeface="Montserrat SemiBold"/>
              <a:ea typeface="Montserrat SemiBold"/>
              <a:cs typeface="Montserrat SemiBold"/>
              <a:sym typeface="Montserrat SemiBold"/>
            </a:endParaRPr>
          </a:p>
        </p:txBody>
      </p:sp>
      <p:sp>
        <p:nvSpPr>
          <p:cNvPr id="330" name="Google Shape;330;p15"/>
          <p:cNvSpPr/>
          <p:nvPr/>
        </p:nvSpPr>
        <p:spPr>
          <a:xfrm>
            <a:off x="3559105" y="732524"/>
            <a:ext cx="945777" cy="316817"/>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982" y="87913"/>
                </a:moveTo>
                <a:lnTo>
                  <a:pt x="59964" y="541238"/>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La mia idea</a:t>
            </a:r>
            <a:endParaRPr sz="900">
              <a:solidFill>
                <a:srgbClr val="FF636C"/>
              </a:solidFill>
              <a:latin typeface="Montserrat SemiBold"/>
              <a:ea typeface="Montserrat SemiBold"/>
              <a:cs typeface="Montserrat SemiBold"/>
              <a:sym typeface="Montserrat SemiBold"/>
            </a:endParaRPr>
          </a:p>
        </p:txBody>
      </p:sp>
      <p:sp>
        <p:nvSpPr>
          <p:cNvPr id="331" name="Google Shape;331;p15"/>
          <p:cNvSpPr/>
          <p:nvPr/>
        </p:nvSpPr>
        <p:spPr>
          <a:xfrm>
            <a:off x="2932622" y="5700900"/>
            <a:ext cx="1534200" cy="316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1243" y="-130286"/>
                </a:moveTo>
                <a:lnTo>
                  <a:pt x="61102" y="4742"/>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Pulsante per modificare l'idea</a:t>
            </a:r>
            <a:endParaRPr sz="900">
              <a:solidFill>
                <a:srgbClr val="FF636C"/>
              </a:solidFill>
              <a:latin typeface="Montserrat SemiBold"/>
              <a:ea typeface="Montserrat SemiBold"/>
              <a:cs typeface="Montserrat SemiBold"/>
              <a:sym typeface="Montserrat SemiBold"/>
            </a:endParaRPr>
          </a:p>
        </p:txBody>
      </p:sp>
      <p:sp>
        <p:nvSpPr>
          <p:cNvPr id="332" name="Google Shape;332;p15"/>
          <p:cNvSpPr/>
          <p:nvPr/>
        </p:nvSpPr>
        <p:spPr>
          <a:xfrm>
            <a:off x="4836978" y="5606400"/>
            <a:ext cx="1423800" cy="505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384" y="-357334"/>
                </a:moveTo>
                <a:lnTo>
                  <a:pt x="6504" y="21720"/>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Pulsante per aggiungere una nuova idea</a:t>
            </a:r>
            <a:endParaRPr sz="900">
              <a:solidFill>
                <a:srgbClr val="FF636C"/>
              </a:solidFill>
              <a:latin typeface="Montserrat SemiBold"/>
              <a:ea typeface="Montserrat SemiBold"/>
              <a:cs typeface="Montserrat SemiBold"/>
              <a:sym typeface="Montserrat SemiBold"/>
            </a:endParaRPr>
          </a:p>
        </p:txBody>
      </p:sp>
      <p:sp>
        <p:nvSpPr>
          <p:cNvPr id="333" name="Google Shape;333;p15"/>
          <p:cNvSpPr txBox="1"/>
          <p:nvPr/>
        </p:nvSpPr>
        <p:spPr>
          <a:xfrm>
            <a:off x="7810834" y="160640"/>
            <a:ext cx="4018200" cy="6536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SemiBold"/>
                <a:ea typeface="Montserrat SemiBold"/>
                <a:cs typeface="Montserrat SemiBold"/>
                <a:sym typeface="Montserrat SemiBold"/>
              </a:rPr>
              <a:t>Angolo delle idee</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Questa sezione funziona come un deposito di idee, le idee non vengono mediate.</a:t>
            </a: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Chi gioca avrà l'opportunità di presentare soluzioni pratiche che potrebbero essere adottate dai governi nazionali per risolvere il problema in questione. A tal fine, dovrà commentare la propria proposta.</a:t>
            </a:r>
            <a:endParaRPr/>
          </a:p>
          <a:p>
            <a:pPr marL="0" marR="0" lvl="0" indent="0" algn="l" rtl="0">
              <a:spcBef>
                <a:spcPts val="800"/>
              </a:spcBef>
              <a:spcAft>
                <a:spcPts val="0"/>
              </a:spcAft>
              <a:buNone/>
            </a:pPr>
            <a:endParaRPr sz="1200" b="1">
              <a:solidFill>
                <a:schemeClr val="lt1"/>
              </a:solidFill>
              <a:latin typeface="Montserrat SemiBold"/>
              <a:ea typeface="Montserrat SemiBold"/>
              <a:cs typeface="Montserrat SemiBold"/>
              <a:sym typeface="Montserrat SemiBold"/>
            </a:endParaRPr>
          </a:p>
          <a:p>
            <a:pPr marL="0" marR="0" lvl="0" indent="0" algn="l" rtl="0">
              <a:spcBef>
                <a:spcPts val="800"/>
              </a:spcBef>
              <a:spcAft>
                <a:spcPts val="0"/>
              </a:spcAft>
              <a:buNone/>
            </a:pPr>
            <a:r>
              <a:rPr lang="en-US" sz="1200" b="1">
                <a:solidFill>
                  <a:schemeClr val="lt1"/>
                </a:solidFill>
                <a:latin typeface="Montserrat SemiBold"/>
                <a:ea typeface="Montserrat SemiBold"/>
                <a:cs typeface="Montserrat SemiBold"/>
                <a:sym typeface="Montserrat SemiBold"/>
              </a:rPr>
              <a:t>Alcuni requisiti:</a:t>
            </a:r>
            <a:endParaRPr/>
          </a:p>
          <a:p>
            <a:pPr marL="171450" marR="0" lvl="0" indent="-171450" algn="l" rtl="0">
              <a:spcBef>
                <a:spcPts val="800"/>
              </a:spcBef>
              <a:spcAft>
                <a:spcPts val="0"/>
              </a:spcAft>
              <a:buClr>
                <a:schemeClr val="lt1"/>
              </a:buClr>
              <a:buSzPts val="1200"/>
              <a:buFont typeface="Arial"/>
              <a:buChar char="•"/>
            </a:pPr>
            <a:r>
              <a:rPr lang="en-US" sz="1200" b="0">
                <a:solidFill>
                  <a:schemeClr val="lt1"/>
                </a:solidFill>
                <a:latin typeface="Montserrat"/>
                <a:ea typeface="Montserrat"/>
                <a:cs typeface="Montserrat"/>
                <a:sym typeface="Montserrat"/>
              </a:rPr>
              <a:t>Le idee saranno rese pubbliche in modo che tutti i </a:t>
            </a:r>
            <a:r>
              <a:rPr lang="en-US" sz="1200">
                <a:solidFill>
                  <a:schemeClr val="lt1"/>
                </a:solidFill>
                <a:latin typeface="Montserrat"/>
                <a:ea typeface="Montserrat"/>
                <a:cs typeface="Montserrat"/>
                <a:sym typeface="Montserrat"/>
              </a:rPr>
              <a:t>giocatori </a:t>
            </a:r>
            <a:r>
              <a:rPr lang="en-US" sz="1200" b="0">
                <a:solidFill>
                  <a:schemeClr val="lt1"/>
                </a:solidFill>
                <a:latin typeface="Montserrat"/>
                <a:ea typeface="Montserrat"/>
                <a:cs typeface="Montserrat"/>
                <a:sym typeface="Montserrat"/>
              </a:rPr>
              <a:t>possano votare (tra il giorno 14 e il 15) le idee che ritengono possano risolvere il problema; </a:t>
            </a:r>
            <a:endParaRPr/>
          </a:p>
          <a:p>
            <a:pPr marL="171450" marR="0" lvl="0" indent="-171450" algn="l" rtl="0">
              <a:spcBef>
                <a:spcPts val="800"/>
              </a:spcBef>
              <a:spcAft>
                <a:spcPts val="0"/>
              </a:spcAft>
              <a:buClr>
                <a:schemeClr val="lt1"/>
              </a:buClr>
              <a:buSzPts val="1200"/>
              <a:buFont typeface="Arial"/>
              <a:buChar char="•"/>
            </a:pPr>
            <a:r>
              <a:rPr lang="en-US" sz="1200" b="0">
                <a:solidFill>
                  <a:schemeClr val="lt1"/>
                </a:solidFill>
                <a:latin typeface="Montserrat"/>
                <a:ea typeface="Montserrat"/>
                <a:cs typeface="Montserrat"/>
                <a:sym typeface="Montserrat"/>
              </a:rPr>
              <a:t>Alle idee non si può rispondere;</a:t>
            </a:r>
            <a:endParaRPr/>
          </a:p>
          <a:p>
            <a:pPr marL="171450" marR="0" lvl="0" indent="-171450" algn="l" rtl="0">
              <a:spcBef>
                <a:spcPts val="800"/>
              </a:spcBef>
              <a:spcAft>
                <a:spcPts val="0"/>
              </a:spcAft>
              <a:buClr>
                <a:schemeClr val="lt1"/>
              </a:buClr>
              <a:buSzPts val="1200"/>
              <a:buFont typeface="Arial"/>
              <a:buChar char="•"/>
            </a:pPr>
            <a:r>
              <a:rPr lang="en-US" sz="1200" b="0">
                <a:solidFill>
                  <a:schemeClr val="lt1"/>
                </a:solidFill>
                <a:latin typeface="Montserrat"/>
                <a:ea typeface="Montserrat"/>
                <a:cs typeface="Montserrat"/>
                <a:sym typeface="Montserrat"/>
              </a:rPr>
              <a:t>Qualsiasi idea, prima della pubblicazione o durante il periodo previsto per la pubblicazione e l'editing, può essere discussa in forum esterni al corso;</a:t>
            </a:r>
            <a:endParaRPr/>
          </a:p>
          <a:p>
            <a:pPr marL="171450" marR="0" lvl="0" indent="-171450" algn="l" rtl="0">
              <a:spcBef>
                <a:spcPts val="800"/>
              </a:spcBef>
              <a:spcAft>
                <a:spcPts val="0"/>
              </a:spcAft>
              <a:buClr>
                <a:schemeClr val="lt1"/>
              </a:buClr>
              <a:buSzPts val="1200"/>
              <a:buFont typeface="Arial"/>
              <a:buChar char="•"/>
            </a:pPr>
            <a:r>
              <a:rPr lang="en-US" sz="1200" b="0">
                <a:solidFill>
                  <a:schemeClr val="lt1"/>
                </a:solidFill>
                <a:latin typeface="Montserrat"/>
                <a:ea typeface="Montserrat"/>
                <a:cs typeface="Montserrat"/>
                <a:sym typeface="Montserrat"/>
              </a:rPr>
              <a:t>Come previsto dal calendario del corso, le idee possono essere modificate da</a:t>
            </a:r>
            <a:r>
              <a:rPr lang="en-US" sz="1200">
                <a:solidFill>
                  <a:schemeClr val="lt1"/>
                </a:solidFill>
                <a:latin typeface="Montserrat"/>
                <a:ea typeface="Montserrat"/>
                <a:cs typeface="Montserrat"/>
                <a:sym typeface="Montserrat"/>
              </a:rPr>
              <a:t> chi le propone</a:t>
            </a:r>
            <a:r>
              <a:rPr lang="en-US" sz="1200" b="0">
                <a:solidFill>
                  <a:schemeClr val="lt1"/>
                </a:solidFill>
                <a:latin typeface="Montserrat"/>
                <a:ea typeface="Montserrat"/>
                <a:cs typeface="Montserrat"/>
                <a:sym typeface="Montserrat"/>
              </a:rPr>
              <a:t> fino al giorno 13 di gioco;</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Durante il giorno 14 e 15 di gioco </a:t>
            </a:r>
            <a:r>
              <a:rPr lang="en-US" sz="1200" b="0">
                <a:solidFill>
                  <a:schemeClr val="lt1"/>
                </a:solidFill>
                <a:latin typeface="Montserrat"/>
                <a:ea typeface="Montserrat"/>
                <a:cs typeface="Montserrat"/>
                <a:sym typeface="Montserrat"/>
              </a:rPr>
              <a:t>inizia il periodo di votazione delle idee. </a:t>
            </a:r>
            <a:r>
              <a:rPr lang="en-US" sz="1200">
                <a:solidFill>
                  <a:schemeClr val="lt1"/>
                </a:solidFill>
                <a:latin typeface="Montserrat"/>
                <a:ea typeface="Montserrat"/>
                <a:cs typeface="Montserrat"/>
                <a:sym typeface="Montserrat"/>
              </a:rPr>
              <a:t>In questa fase</a:t>
            </a:r>
            <a:r>
              <a:rPr lang="en-US" sz="1200" b="0">
                <a:solidFill>
                  <a:schemeClr val="lt1"/>
                </a:solidFill>
                <a:latin typeface="Montserrat"/>
                <a:ea typeface="Montserrat"/>
                <a:cs typeface="Montserrat"/>
                <a:sym typeface="Montserrat"/>
              </a:rPr>
              <a:t>,  non si possono più modificare le idee </a:t>
            </a:r>
            <a:r>
              <a:rPr lang="en-US" sz="1200">
                <a:solidFill>
                  <a:schemeClr val="lt1"/>
                </a:solidFill>
                <a:latin typeface="Montserrat"/>
                <a:ea typeface="Montserrat"/>
                <a:cs typeface="Montserrat"/>
                <a:sym typeface="Montserrat"/>
              </a:rPr>
              <a:t>né tantomeno </a:t>
            </a:r>
            <a:r>
              <a:rPr lang="en-US" sz="1200" b="0">
                <a:solidFill>
                  <a:schemeClr val="lt1"/>
                </a:solidFill>
                <a:latin typeface="Montserrat"/>
                <a:ea typeface="Montserrat"/>
                <a:cs typeface="Montserrat"/>
                <a:sym typeface="Montserrat"/>
              </a:rPr>
              <a:t>pubblicarne di nuove;</a:t>
            </a:r>
            <a:endParaRPr/>
          </a:p>
          <a:p>
            <a:pPr marL="171450" marR="0" lvl="0" indent="-171450" algn="l" rtl="0">
              <a:spcBef>
                <a:spcPts val="800"/>
              </a:spcBef>
              <a:spcAft>
                <a:spcPts val="0"/>
              </a:spcAft>
              <a:buClr>
                <a:schemeClr val="lt1"/>
              </a:buClr>
              <a:buSzPts val="1200"/>
              <a:buFont typeface="Arial"/>
              <a:buChar char="•"/>
            </a:pPr>
            <a:r>
              <a:rPr lang="en-US" sz="1200" b="0">
                <a:solidFill>
                  <a:schemeClr val="lt1"/>
                </a:solidFill>
                <a:latin typeface="Montserrat"/>
                <a:ea typeface="Montserrat"/>
                <a:cs typeface="Montserrat"/>
                <a:sym typeface="Montserrat"/>
              </a:rPr>
              <a:t>L'unica interazione possibile è la valutazione (stelle). Ogni giocatore può assegnare fino a 5 stelle a ogni soluzione.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16"/>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0" name="Google Shape;340;p16"/>
          <p:cNvPicPr preferRelativeResize="0"/>
          <p:nvPr/>
        </p:nvPicPr>
        <p:blipFill rotWithShape="1">
          <a:blip r:embed="rId3">
            <a:alphaModFix/>
          </a:blip>
          <a:srcRect/>
          <a:stretch/>
        </p:blipFill>
        <p:spPr>
          <a:xfrm>
            <a:off x="200026" y="828676"/>
            <a:ext cx="7677150" cy="4318396"/>
          </a:xfrm>
          <a:prstGeom prst="rect">
            <a:avLst/>
          </a:prstGeom>
          <a:noFill/>
          <a:ln>
            <a:noFill/>
          </a:ln>
        </p:spPr>
      </p:pic>
      <p:sp>
        <p:nvSpPr>
          <p:cNvPr id="341" name="Google Shape;341;p16"/>
          <p:cNvSpPr txBox="1"/>
          <p:nvPr/>
        </p:nvSpPr>
        <p:spPr>
          <a:xfrm>
            <a:off x="8600662" y="756494"/>
            <a:ext cx="3238800" cy="5079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SemiBold"/>
                <a:ea typeface="Montserrat SemiBold"/>
                <a:cs typeface="Montserrat SemiBold"/>
                <a:sym typeface="Montserrat SemiBold"/>
              </a:rPr>
              <a:t>Livello di partecipazione civica</a:t>
            </a:r>
            <a:endParaRPr sz="1200">
              <a:solidFill>
                <a:schemeClr val="lt1"/>
              </a:solidFill>
              <a:latin typeface="Montserrat Light"/>
              <a:ea typeface="Montserrat Light"/>
              <a:cs typeface="Montserrat Light"/>
              <a:sym typeface="Montserrat Ligh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Nel gioco, ci sarà una barra corrispondente al "Livello di partecipazione civica" delle persone che partecipano.</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Quando la partecipazione civica aumenta, i problemi della città diminuiscono. Queste situazioni sono visibili nelle animazioni, tramite icone e nell'audio in continua evoluzione.</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La "dimensione" di questa barra dipende cumulativamente da: </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Idee pubblicate nel gioco, giorno 1 - 13: ogni idea pubblicata nel gioco da ogni partecipante aggiunge +1 livello alla barra;</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Voto sulle idee delle altre persone che giocano, giorno 14-15: ogni partecipante può votare le idee di chi gioca, ogni voto aggiunge +1 livello alla barra.</a:t>
            </a:r>
            <a:endParaRPr/>
          </a:p>
        </p:txBody>
      </p:sp>
      <p:sp>
        <p:nvSpPr>
          <p:cNvPr id="342" name="Google Shape;342;p16"/>
          <p:cNvSpPr/>
          <p:nvPr/>
        </p:nvSpPr>
        <p:spPr>
          <a:xfrm>
            <a:off x="266701" y="4276725"/>
            <a:ext cx="2724150" cy="816770"/>
          </a:xfrm>
          <a:prstGeom prst="rect">
            <a:avLst/>
          </a:prstGeom>
          <a:noFill/>
          <a:ln w="57150" cap="flat" cmpd="sng">
            <a:solidFill>
              <a:srgbClr val="75278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752783"/>
              </a:solidFill>
              <a:latin typeface="Arial"/>
              <a:ea typeface="Arial"/>
              <a:cs typeface="Arial"/>
              <a:sym typeface="Arial"/>
            </a:endParaRPr>
          </a:p>
        </p:txBody>
      </p:sp>
      <p:sp>
        <p:nvSpPr>
          <p:cNvPr id="343" name="Google Shape;343;p16"/>
          <p:cNvSpPr/>
          <p:nvPr/>
        </p:nvSpPr>
        <p:spPr>
          <a:xfrm flipH="1">
            <a:off x="200100" y="5274950"/>
            <a:ext cx="7764300" cy="1401600"/>
          </a:xfrm>
          <a:prstGeom prst="roundRect">
            <a:avLst>
              <a:gd name="adj" fmla="val 9388"/>
            </a:avLst>
          </a:prstGeom>
          <a:solidFill>
            <a:schemeClr val="lt1"/>
          </a:solidFill>
          <a:ln>
            <a:noFill/>
          </a:ln>
        </p:spPr>
        <p:txBody>
          <a:bodyPr spcFirstLastPara="1" wrap="square" lIns="216000" tIns="45700" rIns="216000" bIns="45700" anchor="ctr" anchorCtr="0">
            <a:noAutofit/>
          </a:bodyPr>
          <a:lstStyle/>
          <a:p>
            <a:pPr marL="0" marR="0" lvl="0" indent="0" algn="ctr" rtl="0">
              <a:spcBef>
                <a:spcPts val="0"/>
              </a:spcBef>
              <a:spcAft>
                <a:spcPts val="0"/>
              </a:spcAft>
              <a:buNone/>
            </a:pPr>
            <a:r>
              <a:rPr lang="en-US" sz="1100" b="1">
                <a:solidFill>
                  <a:srgbClr val="FF636C"/>
                </a:solidFill>
                <a:latin typeface="Montserrat"/>
                <a:ea typeface="Montserrat"/>
                <a:cs typeface="Montserrat"/>
                <a:sym typeface="Montserrat"/>
              </a:rPr>
              <a:t>Per calcolare le dimensioni della barra, si utilizza la seguente formula:</a:t>
            </a:r>
            <a:endParaRPr sz="1050">
              <a:solidFill>
                <a:srgbClr val="FF636C"/>
              </a:solidFill>
              <a:latin typeface="Montserrat SemiBold"/>
              <a:ea typeface="Montserrat SemiBold"/>
              <a:cs typeface="Montserrat SemiBold"/>
              <a:sym typeface="Montserrat SemiBold"/>
            </a:endParaRPr>
          </a:p>
          <a:p>
            <a:pPr marL="0" marR="0" lvl="0" indent="0" algn="ctr" rtl="0">
              <a:spcBef>
                <a:spcPts val="800"/>
              </a:spcBef>
              <a:spcAft>
                <a:spcPts val="0"/>
              </a:spcAft>
              <a:buNone/>
            </a:pPr>
            <a:r>
              <a:rPr lang="en-US" sz="1050" b="1">
                <a:solidFill>
                  <a:srgbClr val="FF636C"/>
                </a:solidFill>
                <a:latin typeface="Montserrat Black"/>
                <a:ea typeface="Montserrat Black"/>
                <a:cs typeface="Montserrat Black"/>
                <a:sym typeface="Montserrat Black"/>
              </a:rPr>
              <a:t>Partecipazione civica nella </a:t>
            </a:r>
            <a:r>
              <a:rPr lang="en-US" sz="1050">
                <a:solidFill>
                  <a:srgbClr val="FF636C"/>
                </a:solidFill>
                <a:latin typeface="Montserrat SemiBold"/>
                <a:ea typeface="Montserrat SemiBold"/>
                <a:cs typeface="Montserrat SemiBold"/>
                <a:sym typeface="Montserrat SemiBold"/>
              </a:rPr>
              <a:t>città= </a:t>
            </a:r>
            <a:endParaRPr/>
          </a:p>
          <a:p>
            <a:pPr marL="0" marR="0" lvl="0" indent="0" algn="l"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                                   Nº di valutazioni effettuate</a:t>
            </a:r>
            <a:endParaRPr/>
          </a:p>
          <a:p>
            <a:pPr marL="0" marR="0" lvl="0" indent="0" algn="l"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(Nº di persone che giocano) x ((Nº di persone che giocano)x (Nº di Idee) - (Nº di Idee) </a:t>
            </a:r>
            <a:endParaRPr sz="1050">
              <a:solidFill>
                <a:srgbClr val="FF636C"/>
              </a:solidFill>
              <a:latin typeface="Montserrat SemiBold"/>
              <a:ea typeface="Montserrat SemiBold"/>
              <a:cs typeface="Montserrat SemiBold"/>
              <a:sym typeface="Montserrat SemiBold"/>
            </a:endParaRPr>
          </a:p>
        </p:txBody>
      </p:sp>
      <p:sp>
        <p:nvSpPr>
          <p:cNvPr id="344" name="Google Shape;344;p16"/>
          <p:cNvSpPr/>
          <p:nvPr/>
        </p:nvSpPr>
        <p:spPr>
          <a:xfrm flipH="1">
            <a:off x="4454475" y="5984700"/>
            <a:ext cx="3422700" cy="513300"/>
          </a:xfrm>
          <a:prstGeom prst="roundRect">
            <a:avLst>
              <a:gd name="adj" fmla="val 9388"/>
            </a:avLst>
          </a:prstGeom>
          <a:solidFill>
            <a:schemeClr val="lt1"/>
          </a:solidFill>
          <a:ln>
            <a:noFill/>
          </a:ln>
        </p:spPr>
        <p:txBody>
          <a:bodyPr spcFirstLastPara="1" wrap="square" lIns="216000" tIns="45700" rIns="216000" bIns="45700" anchor="ctr" anchorCtr="0">
            <a:noAutofit/>
          </a:bodyPr>
          <a:lstStyle/>
          <a:p>
            <a:pPr marL="0" marR="0" lvl="0" indent="0" algn="ctr" rtl="0">
              <a:spcBef>
                <a:spcPts val="0"/>
              </a:spcBef>
              <a:spcAft>
                <a:spcPts val="0"/>
              </a:spcAft>
              <a:buNone/>
            </a:pPr>
            <a:r>
              <a:rPr lang="en-US" sz="1050">
                <a:solidFill>
                  <a:srgbClr val="FF636C"/>
                </a:solidFill>
                <a:latin typeface="Montserrat SemiBold"/>
                <a:ea typeface="Montserrat SemiBold"/>
                <a:cs typeface="Montserrat SemiBold"/>
                <a:sym typeface="Montserrat SemiBold"/>
              </a:rPr>
              <a:t>(Numero di idee)</a:t>
            </a:r>
            <a:endParaRPr/>
          </a:p>
          <a:p>
            <a:pPr marL="0" marR="0" lvl="0" indent="0" algn="ctr"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Obiettivo Ideia</a:t>
            </a:r>
            <a:endParaRPr sz="1050">
              <a:solidFill>
                <a:srgbClr val="FF636C"/>
              </a:solidFill>
              <a:latin typeface="Montserrat SemiBold"/>
              <a:ea typeface="Montserrat SemiBold"/>
              <a:cs typeface="Montserrat SemiBold"/>
              <a:sym typeface="Montserrat SemiBold"/>
            </a:endParaRPr>
          </a:p>
        </p:txBody>
      </p:sp>
      <p:cxnSp>
        <p:nvCxnSpPr>
          <p:cNvPr id="345" name="Google Shape;345;p16"/>
          <p:cNvCxnSpPr/>
          <p:nvPr/>
        </p:nvCxnSpPr>
        <p:spPr>
          <a:xfrm>
            <a:off x="764999" y="6250885"/>
            <a:ext cx="3960000" cy="0"/>
          </a:xfrm>
          <a:prstGeom prst="straightConnector1">
            <a:avLst/>
          </a:prstGeom>
          <a:noFill/>
          <a:ln w="19050" cap="flat" cmpd="sng">
            <a:solidFill>
              <a:srgbClr val="752783"/>
            </a:solidFill>
            <a:prstDash val="solid"/>
            <a:miter lim="800000"/>
            <a:headEnd type="none" w="sm" len="sm"/>
            <a:tailEnd type="none" w="sm" len="sm"/>
          </a:ln>
        </p:spPr>
      </p:cxnSp>
      <p:cxnSp>
        <p:nvCxnSpPr>
          <p:cNvPr id="346" name="Google Shape;346;p16"/>
          <p:cNvCxnSpPr/>
          <p:nvPr/>
        </p:nvCxnSpPr>
        <p:spPr>
          <a:xfrm rot="10800000">
            <a:off x="5210772" y="6241360"/>
            <a:ext cx="1066201" cy="0"/>
          </a:xfrm>
          <a:prstGeom prst="straightConnector1">
            <a:avLst/>
          </a:prstGeom>
          <a:noFill/>
          <a:ln w="19050" cap="flat" cmpd="sng">
            <a:solidFill>
              <a:srgbClr val="752783"/>
            </a:solidFill>
            <a:prstDash val="solid"/>
            <a:miter lim="800000"/>
            <a:headEnd type="none" w="sm" len="sm"/>
            <a:tailEnd type="none" w="sm" len="sm"/>
          </a:ln>
        </p:spPr>
      </p:cxnSp>
      <p:sp>
        <p:nvSpPr>
          <p:cNvPr id="347" name="Google Shape;347;p16"/>
          <p:cNvSpPr txBox="1"/>
          <p:nvPr/>
        </p:nvSpPr>
        <p:spPr>
          <a:xfrm>
            <a:off x="4830208" y="6057193"/>
            <a:ext cx="24347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752783"/>
                </a:solidFill>
                <a:latin typeface="Arial"/>
                <a:ea typeface="Arial"/>
                <a:cs typeface="Arial"/>
                <a:sym typeface="Arial"/>
              </a:rPr>
              <a:t>X</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7"/>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3" name="Google Shape;353;p17"/>
          <p:cNvPicPr preferRelativeResize="0"/>
          <p:nvPr/>
        </p:nvPicPr>
        <p:blipFill rotWithShape="1">
          <a:blip r:embed="rId3">
            <a:alphaModFix/>
          </a:blip>
          <a:srcRect/>
          <a:stretch/>
        </p:blipFill>
        <p:spPr>
          <a:xfrm>
            <a:off x="425173" y="889000"/>
            <a:ext cx="8166654" cy="4572000"/>
          </a:xfrm>
          <a:prstGeom prst="rect">
            <a:avLst/>
          </a:prstGeom>
          <a:noFill/>
          <a:ln>
            <a:noFill/>
          </a:ln>
        </p:spPr>
      </p:pic>
      <p:sp>
        <p:nvSpPr>
          <p:cNvPr id="354" name="Google Shape;354;p17"/>
          <p:cNvSpPr txBox="1"/>
          <p:nvPr/>
        </p:nvSpPr>
        <p:spPr>
          <a:xfrm>
            <a:off x="9061727" y="889000"/>
            <a:ext cx="2705100" cy="2986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a:ea typeface="Montserrat"/>
                <a:cs typeface="Montserrat"/>
                <a:sym typeface="Montserrat"/>
              </a:rPr>
              <a:t>Risorse</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Chi gioca avrà accesso a un supporto statistico e teorico su ciascuna delle problematiche affrontate - "qual è il problema; dati statistici reali sulla questione; impatto sulla società".</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Tipo di materiale incluso: </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Video</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PDF (Articoli)</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Pagine web</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18"/>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1" name="Google Shape;361;p18"/>
          <p:cNvSpPr/>
          <p:nvPr/>
        </p:nvSpPr>
        <p:spPr>
          <a:xfrm>
            <a:off x="6244525" y="0"/>
            <a:ext cx="6096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2" name="Google Shape;362;p18"/>
          <p:cNvSpPr txBox="1"/>
          <p:nvPr/>
        </p:nvSpPr>
        <p:spPr>
          <a:xfrm>
            <a:off x="641919" y="636198"/>
            <a:ext cx="8706821" cy="496161"/>
          </a:xfrm>
          <a:prstGeom prst="rect">
            <a:avLst/>
          </a:prstGeom>
          <a:noFill/>
          <a:ln>
            <a:noFill/>
          </a:ln>
        </p:spPr>
        <p:txBody>
          <a:bodyPr spcFirstLastPara="1" wrap="square" lIns="0" tIns="0" rIns="0" bIns="0" anchor="t" anchorCtr="0">
            <a:spAutoFit/>
          </a:bodyPr>
          <a:lstStyle/>
          <a:p>
            <a:pPr marL="0" marR="0" lvl="0" indent="0" algn="l" rtl="0">
              <a:lnSpc>
                <a:spcPct val="224000"/>
              </a:lnSpc>
              <a:spcBef>
                <a:spcPts val="0"/>
              </a:spcBef>
              <a:spcAft>
                <a:spcPts val="0"/>
              </a:spcAft>
              <a:buNone/>
            </a:pPr>
            <a:r>
              <a:rPr lang="en-US" sz="2000">
                <a:solidFill>
                  <a:schemeClr val="lt1"/>
                </a:solidFill>
                <a:latin typeface="Montserrat SemiBold"/>
                <a:ea typeface="Montserrat SemiBold"/>
                <a:cs typeface="Montserrat SemiBold"/>
                <a:sym typeface="Montserrat SemiBold"/>
              </a:rPr>
              <a:t>Punti, premi e penalità</a:t>
            </a:r>
            <a:endParaRPr sz="2000">
              <a:solidFill>
                <a:schemeClr val="lt1"/>
              </a:solidFill>
              <a:latin typeface="Montserrat SemiBold"/>
              <a:ea typeface="Montserrat SemiBold"/>
              <a:cs typeface="Montserrat SemiBold"/>
              <a:sym typeface="Montserrat SemiBold"/>
            </a:endParaRPr>
          </a:p>
        </p:txBody>
      </p:sp>
      <p:sp>
        <p:nvSpPr>
          <p:cNvPr id="363" name="Google Shape;363;p18"/>
          <p:cNvSpPr txBox="1"/>
          <p:nvPr/>
        </p:nvSpPr>
        <p:spPr>
          <a:xfrm>
            <a:off x="599889" y="1375785"/>
            <a:ext cx="5271000" cy="395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lt1"/>
                </a:solidFill>
                <a:latin typeface="Montserrat"/>
                <a:ea typeface="Montserrat"/>
                <a:cs typeface="Montserrat"/>
                <a:sym typeface="Montserrat"/>
              </a:rPr>
              <a:t>Guadagnare punti</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Oltre all'impatto visivo che le decisioni individuali e di squadra hanno sulla città e sulle barre dei bisogni, chi gioca riceverà punti individuali durante l'esecuzione delle sfide. </a:t>
            </a: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In particolare nei seguenti momenti:</a:t>
            </a:r>
            <a:endParaRPr/>
          </a:p>
          <a:p>
            <a:pPr marL="628650" marR="0" lvl="1" indent="-171450" algn="l" rtl="0">
              <a:spcBef>
                <a:spcPts val="800"/>
              </a:spcBef>
              <a:spcAft>
                <a:spcPts val="0"/>
              </a:spcAft>
              <a:buClr>
                <a:schemeClr val="lt1"/>
              </a:buClr>
              <a:buSzPts val="1200"/>
              <a:buFont typeface="Arial"/>
              <a:buChar char="•"/>
            </a:pPr>
            <a:r>
              <a:rPr lang="en-US" sz="1200" b="0" i="0" u="none" strike="noStrike" cap="none">
                <a:solidFill>
                  <a:schemeClr val="lt1"/>
                </a:solidFill>
                <a:latin typeface="Montserrat"/>
                <a:ea typeface="Montserrat"/>
                <a:cs typeface="Montserrat"/>
                <a:sym typeface="Montserrat"/>
              </a:rPr>
              <a:t>ogni volta che partecipa all</a:t>
            </a:r>
            <a:r>
              <a:rPr lang="en-US" sz="1200">
                <a:solidFill>
                  <a:schemeClr val="lt1"/>
                </a:solidFill>
                <a:latin typeface="Montserrat"/>
                <a:ea typeface="Montserrat"/>
                <a:cs typeface="Montserrat"/>
                <a:sym typeface="Montserrat"/>
              </a:rPr>
              <a:t>’”Angolo</a:t>
            </a:r>
            <a:r>
              <a:rPr lang="en-US" sz="1200" b="0" i="0" u="none" strike="noStrike" cap="none">
                <a:solidFill>
                  <a:schemeClr val="lt1"/>
                </a:solidFill>
                <a:latin typeface="Montserrat"/>
                <a:ea typeface="Montserrat"/>
                <a:cs typeface="Montserrat"/>
                <a:sym typeface="Montserrat"/>
              </a:rPr>
              <a:t> delle idee". Per ogni commento </a:t>
            </a:r>
            <a:r>
              <a:rPr lang="en-US" sz="1200">
                <a:solidFill>
                  <a:schemeClr val="lt1"/>
                </a:solidFill>
                <a:latin typeface="Montserrat"/>
                <a:ea typeface="Montserrat"/>
                <a:cs typeface="Montserrat"/>
                <a:sym typeface="Montserrat"/>
              </a:rPr>
              <a:t>inserito </a:t>
            </a:r>
            <a:r>
              <a:rPr lang="en-US" sz="1200" b="0" i="0" u="none" strike="noStrike" cap="none">
                <a:solidFill>
                  <a:schemeClr val="lt1"/>
                </a:solidFill>
                <a:latin typeface="Montserrat"/>
                <a:ea typeface="Montserrat"/>
                <a:cs typeface="Montserrat"/>
                <a:sym typeface="Montserrat"/>
              </a:rPr>
              <a:t>in quest</a:t>
            </a:r>
            <a:r>
              <a:rPr lang="en-US" sz="1200">
                <a:solidFill>
                  <a:schemeClr val="lt1"/>
                </a:solidFill>
                <a:latin typeface="Montserrat"/>
                <a:ea typeface="Montserrat"/>
                <a:cs typeface="Montserrat"/>
                <a:sym typeface="Montserrat"/>
              </a:rPr>
              <a:t>a</a:t>
            </a:r>
            <a:r>
              <a:rPr lang="en-US" sz="1200" b="0" i="0" u="none" strike="noStrike" cap="none">
                <a:solidFill>
                  <a:schemeClr val="lt1"/>
                </a:solidFill>
                <a:latin typeface="Montserrat"/>
                <a:ea typeface="Montserrat"/>
                <a:cs typeface="Montserrat"/>
                <a:sym typeface="Montserrat"/>
              </a:rPr>
              <a:t> s</a:t>
            </a:r>
            <a:r>
              <a:rPr lang="en-US" sz="1200">
                <a:solidFill>
                  <a:schemeClr val="lt1"/>
                </a:solidFill>
                <a:latin typeface="Montserrat"/>
                <a:ea typeface="Montserrat"/>
                <a:cs typeface="Montserrat"/>
                <a:sym typeface="Montserrat"/>
              </a:rPr>
              <a:t>ezione</a:t>
            </a:r>
            <a:r>
              <a:rPr lang="en-US" sz="1200" b="0" i="0" u="none" strike="noStrike" cap="none">
                <a:solidFill>
                  <a:schemeClr val="lt1"/>
                </a:solidFill>
                <a:latin typeface="Montserrat"/>
                <a:ea typeface="Montserrat"/>
                <a:cs typeface="Montserrat"/>
                <a:sym typeface="Montserrat"/>
              </a:rPr>
              <a:t>, </a:t>
            </a:r>
            <a:r>
              <a:rPr lang="en-US" sz="1200">
                <a:solidFill>
                  <a:schemeClr val="lt1"/>
                </a:solidFill>
                <a:latin typeface="Montserrat"/>
                <a:ea typeface="Montserrat"/>
                <a:cs typeface="Montserrat"/>
                <a:sym typeface="Montserrat"/>
              </a:rPr>
              <a:t>si ricevono </a:t>
            </a:r>
            <a:r>
              <a:rPr lang="en-US" sz="1200" b="0" i="0" u="none" strike="noStrike" cap="none">
                <a:solidFill>
                  <a:schemeClr val="lt1"/>
                </a:solidFill>
                <a:latin typeface="Montserrat"/>
                <a:ea typeface="Montserrat"/>
                <a:cs typeface="Montserrat"/>
                <a:sym typeface="Montserrat"/>
              </a:rPr>
              <a:t>+100 punti.</a:t>
            </a:r>
            <a:endParaRPr/>
          </a:p>
          <a:p>
            <a:pPr marL="628650" marR="0" lvl="1" indent="-171450" algn="l" rtl="0">
              <a:spcBef>
                <a:spcPts val="800"/>
              </a:spcBef>
              <a:spcAft>
                <a:spcPts val="0"/>
              </a:spcAft>
              <a:buClr>
                <a:schemeClr val="lt1"/>
              </a:buClr>
              <a:buSzPts val="1200"/>
              <a:buFont typeface="Arial"/>
              <a:buChar char="•"/>
            </a:pPr>
            <a:r>
              <a:rPr lang="en-US" sz="1200" b="0" i="0" u="none" strike="noStrike" cap="none">
                <a:solidFill>
                  <a:schemeClr val="lt1"/>
                </a:solidFill>
                <a:latin typeface="Montserrat"/>
                <a:ea typeface="Montserrat"/>
                <a:cs typeface="Montserrat"/>
                <a:sym typeface="Montserrat"/>
              </a:rPr>
              <a:t>ogni volta che </a:t>
            </a:r>
            <a:r>
              <a:rPr lang="en-US" sz="1200">
                <a:solidFill>
                  <a:schemeClr val="lt1"/>
                </a:solidFill>
                <a:latin typeface="Montserrat"/>
                <a:ea typeface="Montserrat"/>
                <a:cs typeface="Montserrat"/>
                <a:sym typeface="Montserrat"/>
              </a:rPr>
              <a:t>si </a:t>
            </a:r>
            <a:r>
              <a:rPr lang="en-US" sz="1200" b="0" i="0" u="none" strike="noStrike" cap="none">
                <a:solidFill>
                  <a:schemeClr val="lt1"/>
                </a:solidFill>
                <a:latin typeface="Montserrat"/>
                <a:ea typeface="Montserrat"/>
                <a:cs typeface="Montserrat"/>
                <a:sym typeface="Montserrat"/>
              </a:rPr>
              <a:t>riceve una </a:t>
            </a:r>
            <a:r>
              <a:rPr lang="en-US" sz="1200">
                <a:solidFill>
                  <a:schemeClr val="lt1"/>
                </a:solidFill>
                <a:latin typeface="Montserrat"/>
                <a:ea typeface="Montserrat"/>
                <a:cs typeface="Montserrat"/>
                <a:sym typeface="Montserrat"/>
              </a:rPr>
              <a:t>valutazione al proprio commento </a:t>
            </a:r>
            <a:r>
              <a:rPr lang="en-US" sz="1200" b="0" i="0" u="none" strike="noStrike" cap="none">
                <a:solidFill>
                  <a:schemeClr val="lt1"/>
                </a:solidFill>
                <a:latin typeface="Montserrat"/>
                <a:ea typeface="Montserrat"/>
                <a:cs typeface="Montserrat"/>
                <a:sym typeface="Montserrat"/>
              </a:rPr>
              <a:t> (attraverso l</a:t>
            </a:r>
            <a:r>
              <a:rPr lang="en-US" sz="1200">
                <a:solidFill>
                  <a:schemeClr val="lt1"/>
                </a:solidFill>
                <a:latin typeface="Montserrat"/>
                <a:ea typeface="Montserrat"/>
                <a:cs typeface="Montserrat"/>
                <a:sym typeface="Montserrat"/>
              </a:rPr>
              <a:t>’assegnazione delle </a:t>
            </a:r>
            <a:r>
              <a:rPr lang="en-US" sz="1200" b="0" i="0" u="none" strike="noStrike" cap="none">
                <a:solidFill>
                  <a:schemeClr val="lt1"/>
                </a:solidFill>
                <a:latin typeface="Montserrat"/>
                <a:ea typeface="Montserrat"/>
                <a:cs typeface="Montserrat"/>
                <a:sym typeface="Montserrat"/>
              </a:rPr>
              <a:t>stelle) sull</a:t>
            </a:r>
            <a:r>
              <a:rPr lang="en-US" sz="1200">
                <a:solidFill>
                  <a:schemeClr val="lt1"/>
                </a:solidFill>
                <a:latin typeface="Montserrat"/>
                <a:ea typeface="Montserrat"/>
                <a:cs typeface="Montserrat"/>
                <a:sym typeface="Montserrat"/>
              </a:rPr>
              <a:t>’ “Angolo</a:t>
            </a:r>
            <a:r>
              <a:rPr lang="en-US" sz="1200" b="0" i="0" u="none" strike="noStrike" cap="none">
                <a:solidFill>
                  <a:schemeClr val="lt1"/>
                </a:solidFill>
                <a:latin typeface="Montserrat"/>
                <a:ea typeface="Montserrat"/>
                <a:cs typeface="Montserrat"/>
                <a:sym typeface="Montserrat"/>
              </a:rPr>
              <a:t> delle idee"</a:t>
            </a:r>
            <a:r>
              <a:rPr lang="en-US" sz="1200">
                <a:solidFill>
                  <a:schemeClr val="lt1"/>
                </a:solidFill>
                <a:latin typeface="Montserrat"/>
                <a:ea typeface="Montserrat"/>
                <a:cs typeface="Montserrat"/>
                <a:sym typeface="Montserrat"/>
              </a:rPr>
              <a:t> si ottengono </a:t>
            </a:r>
            <a:r>
              <a:rPr lang="en-US" sz="1200" b="0" i="0" u="none" strike="noStrike" cap="none">
                <a:solidFill>
                  <a:schemeClr val="lt1"/>
                </a:solidFill>
                <a:latin typeface="Montserrat"/>
                <a:ea typeface="Montserrat"/>
                <a:cs typeface="Montserrat"/>
                <a:sym typeface="Montserrat"/>
              </a:rPr>
              <a:t>+100 punti per stella</a:t>
            </a:r>
            <a:r>
              <a:rPr lang="en-US" sz="1200">
                <a:solidFill>
                  <a:schemeClr val="lt1"/>
                </a:solidFill>
                <a:latin typeface="Montserrat"/>
                <a:ea typeface="Montserrat"/>
                <a:cs typeface="Montserrat"/>
                <a:sym typeface="Montserrat"/>
              </a:rPr>
              <a:t>.</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b="1">
                <a:solidFill>
                  <a:schemeClr val="lt1"/>
                </a:solidFill>
                <a:latin typeface="Montserrat"/>
                <a:ea typeface="Montserrat"/>
                <a:cs typeface="Montserrat"/>
                <a:sym typeface="Montserrat"/>
              </a:rPr>
              <a:t>Premi e riconoscimenti</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Per ogni due idee condivise, si riceve un nuovo badge (in corso) che riconosce le capacità di partecipazione civica di chi sta giocando e il suo impegno nella comunità. I badge guadagnati saranno un'evoluzione di quello precedente. Esempio:</a:t>
            </a:r>
            <a:endParaRPr sz="1200">
              <a:solidFill>
                <a:schemeClr val="lt1"/>
              </a:solidFill>
              <a:latin typeface="Montserrat"/>
              <a:ea typeface="Montserrat"/>
              <a:cs typeface="Montserrat"/>
              <a:sym typeface="Montserrat"/>
            </a:endParaRPr>
          </a:p>
        </p:txBody>
      </p:sp>
      <p:grpSp>
        <p:nvGrpSpPr>
          <p:cNvPr id="364" name="Google Shape;364;p18"/>
          <p:cNvGrpSpPr/>
          <p:nvPr/>
        </p:nvGrpSpPr>
        <p:grpSpPr>
          <a:xfrm>
            <a:off x="6556700" y="2007282"/>
            <a:ext cx="576648" cy="564257"/>
            <a:chOff x="3833290" y="1756872"/>
            <a:chExt cx="495994" cy="485336"/>
          </a:xfrm>
        </p:grpSpPr>
        <p:sp>
          <p:nvSpPr>
            <p:cNvPr id="365" name="Google Shape;365;p18"/>
            <p:cNvSpPr/>
            <p:nvPr/>
          </p:nvSpPr>
          <p:spPr>
            <a:xfrm>
              <a:off x="3833290" y="1756872"/>
              <a:ext cx="495994" cy="485336"/>
            </a:xfrm>
            <a:prstGeom prst="ellipse">
              <a:avLst/>
            </a:prstGeom>
            <a:gradFill>
              <a:gsLst>
                <a:gs pos="0">
                  <a:srgbClr val="CFAE99"/>
                </a:gs>
                <a:gs pos="85000">
                  <a:srgbClr val="6A2E00"/>
                </a:gs>
                <a:gs pos="100000">
                  <a:srgbClr val="6A2E00"/>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66" name="Google Shape;366;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67" name="Google Shape;367;p18"/>
          <p:cNvGrpSpPr/>
          <p:nvPr/>
        </p:nvGrpSpPr>
        <p:grpSpPr>
          <a:xfrm>
            <a:off x="7448453" y="2007282"/>
            <a:ext cx="576648" cy="564257"/>
            <a:chOff x="3833290" y="1756872"/>
            <a:chExt cx="495994" cy="485336"/>
          </a:xfrm>
        </p:grpSpPr>
        <p:sp>
          <p:nvSpPr>
            <p:cNvPr id="368" name="Google Shape;368;p18"/>
            <p:cNvSpPr/>
            <p:nvPr/>
          </p:nvSpPr>
          <p:spPr>
            <a:xfrm>
              <a:off x="3833290" y="1756872"/>
              <a:ext cx="495994" cy="485336"/>
            </a:xfrm>
            <a:prstGeom prst="ellipse">
              <a:avLst/>
            </a:prstGeom>
            <a:gradFill>
              <a:gsLst>
                <a:gs pos="0">
                  <a:srgbClr val="BEBDC4"/>
                </a:gs>
                <a:gs pos="85000">
                  <a:srgbClr val="757D8A"/>
                </a:gs>
                <a:gs pos="100000">
                  <a:srgbClr val="757D8A"/>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69" name="Google Shape;369;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0" name="Google Shape;370;p18"/>
          <p:cNvGrpSpPr/>
          <p:nvPr/>
        </p:nvGrpSpPr>
        <p:grpSpPr>
          <a:xfrm>
            <a:off x="8340206" y="2007282"/>
            <a:ext cx="576648" cy="564257"/>
            <a:chOff x="3833290" y="1756872"/>
            <a:chExt cx="495994" cy="485336"/>
          </a:xfrm>
        </p:grpSpPr>
        <p:sp>
          <p:nvSpPr>
            <p:cNvPr id="371" name="Google Shape;371;p18"/>
            <p:cNvSpPr/>
            <p:nvPr/>
          </p:nvSpPr>
          <p:spPr>
            <a:xfrm>
              <a:off x="3833290" y="1756872"/>
              <a:ext cx="495994" cy="485336"/>
            </a:xfrm>
            <a:prstGeom prst="ellipse">
              <a:avLst/>
            </a:prstGeom>
            <a:gradFill>
              <a:gsLst>
                <a:gs pos="0">
                  <a:srgbClr val="DCBE42"/>
                </a:gs>
                <a:gs pos="85000">
                  <a:srgbClr val="B48521"/>
                </a:gs>
                <a:gs pos="100000">
                  <a:srgbClr val="B48521"/>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2" name="Google Shape;372;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3" name="Google Shape;373;p18"/>
          <p:cNvGrpSpPr/>
          <p:nvPr/>
        </p:nvGrpSpPr>
        <p:grpSpPr>
          <a:xfrm>
            <a:off x="9231959" y="2007282"/>
            <a:ext cx="576648" cy="564257"/>
            <a:chOff x="3833290" y="1756872"/>
            <a:chExt cx="495994" cy="485336"/>
          </a:xfrm>
        </p:grpSpPr>
        <p:sp>
          <p:nvSpPr>
            <p:cNvPr id="374" name="Google Shape;374;p18"/>
            <p:cNvSpPr/>
            <p:nvPr/>
          </p:nvSpPr>
          <p:spPr>
            <a:xfrm>
              <a:off x="3833290" y="1756872"/>
              <a:ext cx="495994" cy="485336"/>
            </a:xfrm>
            <a:prstGeom prst="ellipse">
              <a:avLst/>
            </a:prstGeom>
            <a:gradFill>
              <a:gsLst>
                <a:gs pos="0">
                  <a:srgbClr val="FF636C"/>
                </a:gs>
                <a:gs pos="85000">
                  <a:srgbClr val="89317E"/>
                </a:gs>
                <a:gs pos="100000">
                  <a:srgbClr val="89317E"/>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5" name="Google Shape;375;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6" name="Google Shape;376;p18"/>
          <p:cNvGrpSpPr/>
          <p:nvPr/>
        </p:nvGrpSpPr>
        <p:grpSpPr>
          <a:xfrm>
            <a:off x="10123712" y="2007282"/>
            <a:ext cx="576648" cy="564257"/>
            <a:chOff x="3833290" y="1756872"/>
            <a:chExt cx="495994" cy="485336"/>
          </a:xfrm>
        </p:grpSpPr>
        <p:sp>
          <p:nvSpPr>
            <p:cNvPr id="377" name="Google Shape;377;p18"/>
            <p:cNvSpPr/>
            <p:nvPr/>
          </p:nvSpPr>
          <p:spPr>
            <a:xfrm>
              <a:off x="3833290" y="1756872"/>
              <a:ext cx="495994" cy="485336"/>
            </a:xfrm>
            <a:prstGeom prst="ellipse">
              <a:avLst/>
            </a:prstGeom>
            <a:gradFill>
              <a:gsLst>
                <a:gs pos="0">
                  <a:srgbClr val="43AFE2"/>
                </a:gs>
                <a:gs pos="85000">
                  <a:srgbClr val="89317E"/>
                </a:gs>
                <a:gs pos="100000">
                  <a:srgbClr val="89317E"/>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8" name="Google Shape;378;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9" name="Google Shape;379;p18"/>
          <p:cNvGrpSpPr/>
          <p:nvPr/>
        </p:nvGrpSpPr>
        <p:grpSpPr>
          <a:xfrm>
            <a:off x="11015465" y="2007282"/>
            <a:ext cx="576648" cy="564257"/>
            <a:chOff x="3833290" y="1756872"/>
            <a:chExt cx="495994" cy="485336"/>
          </a:xfrm>
        </p:grpSpPr>
        <p:sp>
          <p:nvSpPr>
            <p:cNvPr id="380" name="Google Shape;380;p18"/>
            <p:cNvSpPr/>
            <p:nvPr/>
          </p:nvSpPr>
          <p:spPr>
            <a:xfrm>
              <a:off x="3833290" y="1756872"/>
              <a:ext cx="495994" cy="485336"/>
            </a:xfrm>
            <a:prstGeom prst="ellipse">
              <a:avLst/>
            </a:prstGeom>
            <a:gradFill>
              <a:gsLst>
                <a:gs pos="0">
                  <a:schemeClr val="accent6"/>
                </a:gs>
                <a:gs pos="85000">
                  <a:srgbClr val="F35F6F"/>
                </a:gs>
                <a:gs pos="100000">
                  <a:srgbClr val="F35F6F"/>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81" name="Google Shape;381;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sp>
        <p:nvSpPr>
          <p:cNvPr id="382" name="Google Shape;382;p18"/>
          <p:cNvSpPr txBox="1"/>
          <p:nvPr/>
        </p:nvSpPr>
        <p:spPr>
          <a:xfrm>
            <a:off x="6325425" y="1516900"/>
            <a:ext cx="9672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Bronze Civic contributor</a:t>
            </a:r>
            <a:endParaRPr sz="900">
              <a:solidFill>
                <a:srgbClr val="FF636C"/>
              </a:solidFill>
              <a:latin typeface="Montserrat"/>
              <a:ea typeface="Montserrat"/>
              <a:cs typeface="Montserrat"/>
              <a:sym typeface="Montserrat"/>
            </a:endParaRPr>
          </a:p>
        </p:txBody>
      </p:sp>
      <p:sp>
        <p:nvSpPr>
          <p:cNvPr id="383" name="Google Shape;383;p18"/>
          <p:cNvSpPr txBox="1"/>
          <p:nvPr/>
        </p:nvSpPr>
        <p:spPr>
          <a:xfrm>
            <a:off x="7292496" y="1516893"/>
            <a:ext cx="894900" cy="507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Silver Community Advocate</a:t>
            </a:r>
            <a:endParaRPr sz="900">
              <a:solidFill>
                <a:srgbClr val="FF636C"/>
              </a:solidFill>
              <a:latin typeface="Montserrat"/>
              <a:ea typeface="Montserrat"/>
              <a:cs typeface="Montserrat"/>
              <a:sym typeface="Montserrat"/>
            </a:endParaRPr>
          </a:p>
        </p:txBody>
      </p:sp>
      <p:sp>
        <p:nvSpPr>
          <p:cNvPr id="384" name="Google Shape;384;p18"/>
          <p:cNvSpPr txBox="1"/>
          <p:nvPr/>
        </p:nvSpPr>
        <p:spPr>
          <a:xfrm>
            <a:off x="8181058" y="1516893"/>
            <a:ext cx="8949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Golder Civic Leader</a:t>
            </a:r>
            <a:endParaRPr sz="900">
              <a:solidFill>
                <a:srgbClr val="FF636C"/>
              </a:solidFill>
              <a:latin typeface="Montserrat"/>
              <a:ea typeface="Montserrat"/>
              <a:cs typeface="Montserrat"/>
              <a:sym typeface="Montserrat"/>
            </a:endParaRPr>
          </a:p>
        </p:txBody>
      </p:sp>
      <p:sp>
        <p:nvSpPr>
          <p:cNvPr id="385" name="Google Shape;385;p18"/>
          <p:cNvSpPr txBox="1"/>
          <p:nvPr/>
        </p:nvSpPr>
        <p:spPr>
          <a:xfrm>
            <a:off x="9066432" y="1516893"/>
            <a:ext cx="9672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Empathy ambassador</a:t>
            </a:r>
            <a:endParaRPr sz="900">
              <a:solidFill>
                <a:srgbClr val="FF636C"/>
              </a:solidFill>
              <a:latin typeface="Montserrat"/>
              <a:ea typeface="Montserrat"/>
              <a:cs typeface="Montserrat"/>
              <a:sym typeface="Montserrat"/>
            </a:endParaRPr>
          </a:p>
        </p:txBody>
      </p:sp>
      <p:sp>
        <p:nvSpPr>
          <p:cNvPr id="386" name="Google Shape;386;p18"/>
          <p:cNvSpPr txBox="1"/>
          <p:nvPr/>
        </p:nvSpPr>
        <p:spPr>
          <a:xfrm>
            <a:off x="9954994" y="1516893"/>
            <a:ext cx="894900" cy="507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Innovative Solution Master</a:t>
            </a:r>
            <a:endParaRPr sz="900">
              <a:solidFill>
                <a:srgbClr val="FF636C"/>
              </a:solidFill>
              <a:latin typeface="Montserrat"/>
              <a:ea typeface="Montserrat"/>
              <a:cs typeface="Montserrat"/>
              <a:sym typeface="Montserrat"/>
            </a:endParaRPr>
          </a:p>
        </p:txBody>
      </p:sp>
      <p:sp>
        <p:nvSpPr>
          <p:cNvPr id="387" name="Google Shape;387;p18"/>
          <p:cNvSpPr txBox="1"/>
          <p:nvPr/>
        </p:nvSpPr>
        <p:spPr>
          <a:xfrm>
            <a:off x="10856317" y="1516893"/>
            <a:ext cx="894900" cy="507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Energizer of inclusive cities</a:t>
            </a:r>
            <a:endParaRPr sz="900">
              <a:solidFill>
                <a:srgbClr val="FF636C"/>
              </a:solidFill>
              <a:latin typeface="Montserrat"/>
              <a:ea typeface="Montserrat"/>
              <a:cs typeface="Montserrat"/>
              <a:sym typeface="Montserrat"/>
            </a:endParaRPr>
          </a:p>
        </p:txBody>
      </p:sp>
      <p:sp>
        <p:nvSpPr>
          <p:cNvPr id="388" name="Google Shape;388;p18"/>
          <p:cNvSpPr txBox="1"/>
          <p:nvPr/>
        </p:nvSpPr>
        <p:spPr>
          <a:xfrm>
            <a:off x="6833863" y="4329158"/>
            <a:ext cx="49173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FF636C"/>
                </a:solidFill>
                <a:latin typeface="Montserrat"/>
                <a:ea typeface="Montserrat"/>
                <a:cs typeface="Montserrat"/>
                <a:sym typeface="Montserrat"/>
              </a:rPr>
              <a:t>Questi badge non solo indicano i traguardi ottenuti, ma incoraggiano anche specifici comportamenti desiderati, creando un sistema di ricompensa che riflette i valori del progetto MAAT. </a:t>
            </a:r>
            <a:endParaRPr sz="1200">
              <a:solidFill>
                <a:srgbClr val="FF636C"/>
              </a:solidFill>
              <a:latin typeface="Montserrat"/>
              <a:ea typeface="Montserrat"/>
              <a:cs typeface="Montserrat"/>
              <a:sym typeface="Montserrat"/>
            </a:endParaRPr>
          </a:p>
        </p:txBody>
      </p:sp>
      <p:sp>
        <p:nvSpPr>
          <p:cNvPr id="389" name="Google Shape;389;p18"/>
          <p:cNvSpPr txBox="1"/>
          <p:nvPr/>
        </p:nvSpPr>
        <p:spPr>
          <a:xfrm>
            <a:off x="6464086"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2</a:t>
            </a:r>
            <a:endParaRPr sz="1200" b="1">
              <a:solidFill>
                <a:srgbClr val="FF636C"/>
              </a:solidFill>
              <a:latin typeface="Montserrat"/>
              <a:ea typeface="Montserrat"/>
              <a:cs typeface="Montserrat"/>
              <a:sym typeface="Montserrat"/>
            </a:endParaRPr>
          </a:p>
        </p:txBody>
      </p:sp>
      <p:sp>
        <p:nvSpPr>
          <p:cNvPr id="390" name="Google Shape;390;p18"/>
          <p:cNvSpPr txBox="1"/>
          <p:nvPr/>
        </p:nvSpPr>
        <p:spPr>
          <a:xfrm>
            <a:off x="7356442"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4</a:t>
            </a:r>
            <a:endParaRPr sz="1200" b="1">
              <a:solidFill>
                <a:srgbClr val="FF636C"/>
              </a:solidFill>
              <a:latin typeface="Montserrat"/>
              <a:ea typeface="Montserrat"/>
              <a:cs typeface="Montserrat"/>
              <a:sym typeface="Montserrat"/>
            </a:endParaRPr>
          </a:p>
        </p:txBody>
      </p:sp>
      <p:sp>
        <p:nvSpPr>
          <p:cNvPr id="391" name="Google Shape;391;p18"/>
          <p:cNvSpPr txBox="1"/>
          <p:nvPr/>
        </p:nvSpPr>
        <p:spPr>
          <a:xfrm>
            <a:off x="8248798"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6</a:t>
            </a:r>
            <a:endParaRPr sz="1200" b="1">
              <a:solidFill>
                <a:srgbClr val="FF636C"/>
              </a:solidFill>
              <a:latin typeface="Montserrat"/>
              <a:ea typeface="Montserrat"/>
              <a:cs typeface="Montserrat"/>
              <a:sym typeface="Montserrat"/>
            </a:endParaRPr>
          </a:p>
        </p:txBody>
      </p:sp>
      <p:sp>
        <p:nvSpPr>
          <p:cNvPr id="392" name="Google Shape;392;p18"/>
          <p:cNvSpPr txBox="1"/>
          <p:nvPr/>
        </p:nvSpPr>
        <p:spPr>
          <a:xfrm>
            <a:off x="9141154"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8</a:t>
            </a:r>
            <a:endParaRPr sz="1200" b="1">
              <a:solidFill>
                <a:srgbClr val="FF636C"/>
              </a:solidFill>
              <a:latin typeface="Montserrat"/>
              <a:ea typeface="Montserrat"/>
              <a:cs typeface="Montserrat"/>
              <a:sym typeface="Montserrat"/>
            </a:endParaRPr>
          </a:p>
        </p:txBody>
      </p:sp>
      <p:sp>
        <p:nvSpPr>
          <p:cNvPr id="393" name="Google Shape;393;p18"/>
          <p:cNvSpPr txBox="1"/>
          <p:nvPr/>
        </p:nvSpPr>
        <p:spPr>
          <a:xfrm>
            <a:off x="10033510"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10</a:t>
            </a:r>
            <a:endParaRPr sz="1200" b="1">
              <a:solidFill>
                <a:srgbClr val="FF636C"/>
              </a:solidFill>
              <a:latin typeface="Montserrat"/>
              <a:ea typeface="Montserrat"/>
              <a:cs typeface="Montserrat"/>
              <a:sym typeface="Montserrat"/>
            </a:endParaRPr>
          </a:p>
        </p:txBody>
      </p:sp>
      <p:sp>
        <p:nvSpPr>
          <p:cNvPr id="394" name="Google Shape;394;p18"/>
          <p:cNvSpPr txBox="1"/>
          <p:nvPr/>
        </p:nvSpPr>
        <p:spPr>
          <a:xfrm>
            <a:off x="10925865"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12</a:t>
            </a:r>
            <a:endParaRPr sz="1200" b="1">
              <a:solidFill>
                <a:srgbClr val="FF636C"/>
              </a:solidFill>
              <a:latin typeface="Montserrat"/>
              <a:ea typeface="Montserrat"/>
              <a:cs typeface="Montserrat"/>
              <a:sym typeface="Montserrat"/>
            </a:endParaRPr>
          </a:p>
        </p:txBody>
      </p:sp>
      <p:sp>
        <p:nvSpPr>
          <p:cNvPr id="395" name="Google Shape;395;p18"/>
          <p:cNvSpPr txBox="1"/>
          <p:nvPr/>
        </p:nvSpPr>
        <p:spPr>
          <a:xfrm>
            <a:off x="6556700" y="2976886"/>
            <a:ext cx="5035413"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rgbClr val="FF636C"/>
                </a:solidFill>
                <a:latin typeface="Montserrat"/>
                <a:ea typeface="Montserrat"/>
                <a:cs typeface="Montserrat"/>
                <a:sym typeface="Montserrat"/>
              </a:rPr>
              <a:t>Esaminare la frequenza dell'evoluzione del badge in relazione </a:t>
            </a:r>
            <a:br>
              <a:rPr lang="en-US" sz="1000">
                <a:solidFill>
                  <a:srgbClr val="FF636C"/>
                </a:solidFill>
                <a:latin typeface="Montserrat"/>
                <a:ea typeface="Montserrat"/>
                <a:cs typeface="Montserrat"/>
                <a:sym typeface="Montserrat"/>
              </a:rPr>
            </a:br>
            <a:r>
              <a:rPr lang="en-US" sz="1000">
                <a:solidFill>
                  <a:srgbClr val="FF636C"/>
                </a:solidFill>
                <a:latin typeface="Montserrat"/>
                <a:ea typeface="Montserrat"/>
                <a:cs typeface="Montserrat"/>
                <a:sym typeface="Montserrat"/>
              </a:rPr>
              <a:t>al numero totale di situazioni presentate. </a:t>
            </a:r>
            <a:endParaRPr sz="1000">
              <a:solidFill>
                <a:srgbClr val="FF636C"/>
              </a:solidFill>
              <a:latin typeface="Montserrat"/>
              <a:ea typeface="Montserrat"/>
              <a:cs typeface="Montserrat"/>
              <a:sym typeface="Montserrat"/>
            </a:endParaRPr>
          </a:p>
        </p:txBody>
      </p:sp>
      <p:sp>
        <p:nvSpPr>
          <p:cNvPr id="396" name="Google Shape;396;p18"/>
          <p:cNvSpPr txBox="1"/>
          <p:nvPr/>
        </p:nvSpPr>
        <p:spPr>
          <a:xfrm>
            <a:off x="8758408" y="1047626"/>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I</a:t>
            </a:r>
            <a:r>
              <a:rPr lang="en-US" sz="1200" b="1">
                <a:solidFill>
                  <a:srgbClr val="FF636C"/>
                </a:solidFill>
                <a:latin typeface="Montserrat"/>
                <a:ea typeface="Montserrat"/>
                <a:cs typeface="Montserrat"/>
                <a:sym typeface="Montserrat"/>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DEE </a:t>
            </a:r>
            <a:endParaRPr sz="1200" b="1">
              <a:solidFill>
                <a:srgbClr val="FF636C"/>
              </a:solidFill>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19"/>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2" name="Google Shape;402;p19"/>
          <p:cNvSpPr txBox="1"/>
          <p:nvPr/>
        </p:nvSpPr>
        <p:spPr>
          <a:xfrm>
            <a:off x="1346200" y="2044647"/>
            <a:ext cx="4127132" cy="52322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a:solidFill>
                  <a:schemeClr val="lt1"/>
                </a:solidFill>
                <a:latin typeface="Montserrat"/>
                <a:ea typeface="Montserrat"/>
                <a:cs typeface="Montserrat"/>
                <a:sym typeface="Montserrat"/>
              </a:rPr>
              <a:t>Forum esterno</a:t>
            </a:r>
            <a:endParaRPr/>
          </a:p>
        </p:txBody>
      </p:sp>
      <p:sp>
        <p:nvSpPr>
          <p:cNvPr id="403" name="Google Shape;403;p19"/>
          <p:cNvSpPr txBox="1"/>
          <p:nvPr/>
        </p:nvSpPr>
        <p:spPr>
          <a:xfrm>
            <a:off x="900701" y="2799741"/>
            <a:ext cx="4572600" cy="27603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600">
                <a:solidFill>
                  <a:schemeClr val="lt1"/>
                </a:solidFill>
                <a:latin typeface="Montserrat"/>
                <a:ea typeface="Montserrat"/>
                <a:cs typeface="Montserrat"/>
                <a:sym typeface="Montserrat"/>
              </a:rPr>
              <a:t>Questo forum sarà esterno alla Gamified Learning Experience e selezionato dall'organizzazione che intende implementare il corso. </a:t>
            </a:r>
            <a:endParaRPr/>
          </a:p>
          <a:p>
            <a:pPr marL="0" marR="0" lvl="0" indent="0" algn="r" rtl="0">
              <a:spcBef>
                <a:spcPts val="800"/>
              </a:spcBef>
              <a:spcAft>
                <a:spcPts val="0"/>
              </a:spcAft>
              <a:buNone/>
            </a:pPr>
            <a:r>
              <a:rPr lang="en-US" sz="1600">
                <a:solidFill>
                  <a:schemeClr val="lt1"/>
                </a:solidFill>
                <a:latin typeface="Montserrat"/>
                <a:ea typeface="Montserrat"/>
                <a:cs typeface="Montserrat"/>
                <a:sym typeface="Montserrat"/>
              </a:rPr>
              <a:t>L'obiettivo del forum è quello di condividere e discutere idee per ciascuna delle sfide citate.</a:t>
            </a:r>
            <a:endParaRPr>
              <a:solidFill>
                <a:schemeClr val="lt1"/>
              </a:solidFill>
            </a:endParaRPr>
          </a:p>
          <a:p>
            <a:pPr marL="0" marR="0" lvl="0" indent="0" algn="r" rtl="0">
              <a:spcBef>
                <a:spcPts val="800"/>
              </a:spcBef>
              <a:spcAft>
                <a:spcPts val="0"/>
              </a:spcAft>
              <a:buNone/>
            </a:pPr>
            <a:r>
              <a:rPr lang="en-US" sz="1600">
                <a:solidFill>
                  <a:schemeClr val="lt1"/>
                </a:solidFill>
                <a:latin typeface="Montserrat"/>
                <a:ea typeface="Montserrat"/>
                <a:cs typeface="Montserrat"/>
                <a:sym typeface="Montserrat"/>
              </a:rPr>
              <a:t>Il link al forum esterno deve essere condiviso da chi organizza la sessione di formazione il primo giorno di gioco.</a:t>
            </a:r>
            <a:endParaRPr sz="1600">
              <a:solidFill>
                <a:schemeClr val="lt1"/>
              </a:solidFill>
              <a:latin typeface="Montserrat"/>
              <a:ea typeface="Montserrat"/>
              <a:cs typeface="Montserrat"/>
              <a:sym typeface="Montserrat"/>
            </a:endParaRPr>
          </a:p>
        </p:txBody>
      </p:sp>
      <p:sp>
        <p:nvSpPr>
          <p:cNvPr id="404" name="Google Shape;404;p19"/>
          <p:cNvSpPr txBox="1"/>
          <p:nvPr/>
        </p:nvSpPr>
        <p:spPr>
          <a:xfrm>
            <a:off x="7427913" y="2088346"/>
            <a:ext cx="4125912"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Alcuni requisiti</a:t>
            </a:r>
            <a:endParaRPr/>
          </a:p>
        </p:txBody>
      </p:sp>
      <p:sp>
        <p:nvSpPr>
          <p:cNvPr id="405" name="Google Shape;405;p19"/>
          <p:cNvSpPr txBox="1"/>
          <p:nvPr/>
        </p:nvSpPr>
        <p:spPr>
          <a:xfrm>
            <a:off x="7427913" y="2799741"/>
            <a:ext cx="3702000" cy="37455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0"/>
              </a:spcBef>
              <a:spcAft>
                <a:spcPts val="0"/>
              </a:spcAft>
              <a:buClr>
                <a:srgbClr val="176F78"/>
              </a:buClr>
              <a:buSzPts val="1600"/>
              <a:buFont typeface="Arial"/>
              <a:buChar char="•"/>
            </a:pPr>
            <a:r>
              <a:rPr lang="en-US" sz="1600">
                <a:solidFill>
                  <a:srgbClr val="176F78"/>
                </a:solidFill>
                <a:latin typeface="Montserrat"/>
                <a:ea typeface="Montserrat"/>
                <a:cs typeface="Montserrat"/>
                <a:sym typeface="Montserrat"/>
              </a:rPr>
              <a:t>Ogni persona che gioca è responsabile della realizzazione delle proprie idee; </a:t>
            </a:r>
            <a:endParaRPr/>
          </a:p>
          <a:p>
            <a:pPr marL="171450" marR="0" lvl="0" indent="-171450" algn="l" rtl="0">
              <a:spcBef>
                <a:spcPts val="800"/>
              </a:spcBef>
              <a:spcAft>
                <a:spcPts val="0"/>
              </a:spcAft>
              <a:buClr>
                <a:srgbClr val="176F78"/>
              </a:buClr>
              <a:buSzPts val="1600"/>
              <a:buFont typeface="Arial"/>
              <a:buChar char="•"/>
            </a:pPr>
            <a:r>
              <a:rPr lang="en-US" sz="1600">
                <a:solidFill>
                  <a:srgbClr val="176F78"/>
                </a:solidFill>
                <a:latin typeface="Montserrat"/>
                <a:ea typeface="Montserrat"/>
                <a:cs typeface="Montserrat"/>
                <a:sym typeface="Montserrat"/>
              </a:rPr>
              <a:t>La condivisione e il dibattito delle idee nel forum non sono obbligatori, ma dovrebbero essere incoraggiati in modo che chi partecipa lavori sulle proprie idee il più possibile prima di pubblicarle nel gioco (Angolo delle idee);</a:t>
            </a:r>
            <a:endParaRPr/>
          </a:p>
          <a:p>
            <a:pPr marL="171450" marR="0" lvl="0" indent="-171450" algn="l" rtl="0">
              <a:spcBef>
                <a:spcPts val="800"/>
              </a:spcBef>
              <a:spcAft>
                <a:spcPts val="0"/>
              </a:spcAft>
              <a:buClr>
                <a:srgbClr val="176F78"/>
              </a:buClr>
              <a:buSzPts val="1600"/>
              <a:buFont typeface="Arial"/>
              <a:buChar char="•"/>
            </a:pPr>
            <a:r>
              <a:rPr lang="en-US" sz="1600">
                <a:solidFill>
                  <a:srgbClr val="176F78"/>
                </a:solidFill>
                <a:latin typeface="Montserrat"/>
                <a:ea typeface="Montserrat"/>
                <a:cs typeface="Montserrat"/>
                <a:sym typeface="Montserrat"/>
              </a:rPr>
              <a:t>Chi organizza la formazione dovrebbe fornire supporto in questo forum.</a:t>
            </a:r>
            <a:endParaRPr sz="1600">
              <a:solidFill>
                <a:srgbClr val="176F78"/>
              </a:solidFill>
              <a:latin typeface="Montserrat"/>
              <a:ea typeface="Montserrat"/>
              <a:cs typeface="Montserrat"/>
              <a:sym typeface="Montserrat"/>
            </a:endParaRPr>
          </a:p>
        </p:txBody>
      </p:sp>
      <p:pic>
        <p:nvPicPr>
          <p:cNvPr id="406" name="Google Shape;406;p19"/>
          <p:cNvPicPr preferRelativeResize="0"/>
          <p:nvPr/>
        </p:nvPicPr>
        <p:blipFill rotWithShape="1">
          <a:blip r:embed="rId3">
            <a:alphaModFix/>
          </a:blip>
          <a:srcRect/>
          <a:stretch/>
        </p:blipFill>
        <p:spPr>
          <a:xfrm>
            <a:off x="291101" y="200025"/>
            <a:ext cx="609599" cy="52362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2"/>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104" name="Google Shape;104;p2"/>
          <p:cNvSpPr txBox="1"/>
          <p:nvPr/>
        </p:nvSpPr>
        <p:spPr>
          <a:xfrm>
            <a:off x="3484032" y="311227"/>
            <a:ext cx="522393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0" i="0" u="none" strike="noStrike" cap="none">
                <a:solidFill>
                  <a:srgbClr val="FF636C"/>
                </a:solidFill>
                <a:latin typeface="Montserrat Light"/>
                <a:ea typeface="Montserrat Light"/>
                <a:cs typeface="Montserrat Light"/>
                <a:sym typeface="Montserrat Light"/>
              </a:rPr>
              <a:t>Benvenut</a:t>
            </a:r>
            <a:r>
              <a:rPr lang="en-US" sz="2400">
                <a:solidFill>
                  <a:srgbClr val="FF636C"/>
                </a:solidFill>
                <a:latin typeface="Montserrat Light"/>
                <a:ea typeface="Montserrat Light"/>
                <a:cs typeface="Montserrat Light"/>
                <a:sym typeface="Montserrat Light"/>
              </a:rPr>
              <a:t>e</a:t>
            </a:r>
            <a:r>
              <a:rPr lang="en-US" sz="2400" b="0" i="0" u="none" strike="noStrike" cap="none">
                <a:solidFill>
                  <a:srgbClr val="FF636C"/>
                </a:solidFill>
                <a:latin typeface="Montserrat Light"/>
                <a:ea typeface="Montserrat Light"/>
                <a:cs typeface="Montserrat Light"/>
                <a:sym typeface="Montserrat Light"/>
              </a:rPr>
              <a:t> e</a:t>
            </a:r>
            <a:r>
              <a:rPr lang="en-US" sz="2400">
                <a:solidFill>
                  <a:srgbClr val="FF636C"/>
                </a:solidFill>
                <a:latin typeface="Montserrat Light"/>
                <a:ea typeface="Montserrat Light"/>
                <a:cs typeface="Montserrat Light"/>
                <a:sym typeface="Montserrat Light"/>
              </a:rPr>
              <a:t> Benvenuti </a:t>
            </a:r>
            <a:endParaRPr sz="2400" b="0" i="0" u="none" strike="noStrike" cap="none">
              <a:solidFill>
                <a:srgbClr val="FF636C"/>
              </a:solidFill>
              <a:latin typeface="Montserrat Light"/>
              <a:ea typeface="Montserrat Light"/>
              <a:cs typeface="Montserrat Light"/>
              <a:sym typeface="Montserrat Light"/>
            </a:endParaRPr>
          </a:p>
        </p:txBody>
      </p:sp>
      <p:pic>
        <p:nvPicPr>
          <p:cNvPr id="105" name="Google Shape;105;p2"/>
          <p:cNvPicPr preferRelativeResize="0"/>
          <p:nvPr/>
        </p:nvPicPr>
        <p:blipFill rotWithShape="1">
          <a:blip r:embed="rId4">
            <a:alphaModFix/>
          </a:blip>
          <a:srcRect/>
          <a:stretch/>
        </p:blipFill>
        <p:spPr>
          <a:xfrm>
            <a:off x="5039543" y="788584"/>
            <a:ext cx="2112913" cy="181491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20"/>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2" name="Google Shape;412;p20"/>
          <p:cNvSpPr txBox="1"/>
          <p:nvPr/>
        </p:nvSpPr>
        <p:spPr>
          <a:xfrm>
            <a:off x="4722813" y="757148"/>
            <a:ext cx="27051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lt1"/>
                </a:solidFill>
                <a:latin typeface="Montserrat"/>
                <a:ea typeface="Montserrat"/>
                <a:cs typeface="Montserrat"/>
                <a:sym typeface="Montserrat"/>
              </a:rPr>
              <a:t>Backoffice</a:t>
            </a:r>
            <a:endParaRPr/>
          </a:p>
        </p:txBody>
      </p:sp>
      <p:sp>
        <p:nvSpPr>
          <p:cNvPr id="413" name="Google Shape;413;p20"/>
          <p:cNvSpPr txBox="1"/>
          <p:nvPr/>
        </p:nvSpPr>
        <p:spPr>
          <a:xfrm>
            <a:off x="4822963" y="3286125"/>
            <a:ext cx="270510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Light"/>
                <a:ea typeface="Montserrat Light"/>
                <a:cs typeface="Montserrat Light"/>
                <a:sym typeface="Montserrat Light"/>
              </a:rPr>
              <a:t>Specifiche tecniche da completare in seguito</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pic>
        <p:nvPicPr>
          <p:cNvPr id="418" name="Google Shape;418;p21"/>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419" name="Google Shape;419;p21"/>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SESSIONI IN PRESENZA</a:t>
            </a:r>
            <a:endParaRPr sz="4800" b="1">
              <a:solidFill>
                <a:srgbClr val="FF636C"/>
              </a:solidFill>
              <a:latin typeface="Montserrat"/>
              <a:ea typeface="Montserrat"/>
              <a:cs typeface="Montserrat"/>
              <a:sym typeface="Montserra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22"/>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425" name="Google Shape;425;p22"/>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426" name="Google Shape;426;p22"/>
          <p:cNvSpPr txBox="1"/>
          <p:nvPr/>
        </p:nvSpPr>
        <p:spPr>
          <a:xfrm>
            <a:off x="667243" y="1963426"/>
            <a:ext cx="5068200" cy="3765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636C"/>
              </a:buClr>
              <a:buSzPts val="1600"/>
              <a:buFont typeface="Montserrat"/>
              <a:buNone/>
            </a:pPr>
            <a:r>
              <a:rPr lang="en-US" sz="1600" b="1">
                <a:solidFill>
                  <a:srgbClr val="FF636C"/>
                </a:solidFill>
                <a:latin typeface="Montserrat"/>
                <a:ea typeface="Montserrat"/>
                <a:cs typeface="Montserrat"/>
                <a:sym typeface="Montserrat"/>
              </a:rPr>
              <a:t>Concetto pedagogico</a:t>
            </a:r>
            <a:endParaRPr/>
          </a:p>
          <a:p>
            <a:pPr marL="0" marR="0" lvl="0" indent="0" algn="l" rtl="0">
              <a:spcBef>
                <a:spcPts val="800"/>
              </a:spcBef>
              <a:spcAft>
                <a:spcPts val="0"/>
              </a:spcAft>
              <a:buClr>
                <a:srgbClr val="FF636C"/>
              </a:buClr>
              <a:buSzPts val="1400"/>
              <a:buFont typeface="Montserrat"/>
              <a:buNone/>
            </a:pPr>
            <a:r>
              <a:rPr lang="en-US" sz="1400">
                <a:solidFill>
                  <a:srgbClr val="FF636C"/>
                </a:solidFill>
                <a:latin typeface="Montserrat"/>
                <a:ea typeface="Montserrat"/>
                <a:cs typeface="Montserrat"/>
                <a:sym typeface="Montserrat"/>
              </a:rPr>
              <a:t>Queste sessio</a:t>
            </a:r>
            <a:r>
              <a:rPr lang="en-US">
                <a:solidFill>
                  <a:srgbClr val="FF636C"/>
                </a:solidFill>
                <a:latin typeface="Montserrat"/>
                <a:ea typeface="Montserrat"/>
                <a:cs typeface="Montserrat"/>
                <a:sym typeface="Montserrat"/>
              </a:rPr>
              <a:t>ni in presenza  saranno supportate da un PowerPoint e tecniche di coinvolgimento attivo</a:t>
            </a:r>
            <a:endParaRPr>
              <a:solidFill>
                <a:srgbClr val="FF636C"/>
              </a:solidFill>
              <a:latin typeface="Montserrat"/>
              <a:ea typeface="Montserrat"/>
              <a:cs typeface="Montserrat"/>
              <a:sym typeface="Montserrat"/>
            </a:endParaRPr>
          </a:p>
          <a:p>
            <a:pPr marL="0" marR="0" lvl="0" indent="0" algn="l" rtl="0">
              <a:spcBef>
                <a:spcPts val="800"/>
              </a:spcBef>
              <a:spcAft>
                <a:spcPts val="0"/>
              </a:spcAft>
              <a:buClr>
                <a:schemeClr val="dk1"/>
              </a:buClr>
              <a:buSzPts val="1400"/>
              <a:buFont typeface="Arial"/>
              <a:buNone/>
            </a:pPr>
            <a:endParaRPr>
              <a:solidFill>
                <a:srgbClr val="FF636C"/>
              </a:solidFill>
              <a:latin typeface="Montserrat"/>
              <a:ea typeface="Montserrat"/>
              <a:cs typeface="Montserrat"/>
              <a:sym typeface="Montserrat"/>
            </a:endParaRPr>
          </a:p>
          <a:p>
            <a:pPr marL="0" marR="0" lvl="0" indent="0" algn="l" rtl="0">
              <a:spcBef>
                <a:spcPts val="800"/>
              </a:spcBef>
              <a:spcAft>
                <a:spcPts val="0"/>
              </a:spcAft>
              <a:buNone/>
            </a:pPr>
            <a:r>
              <a:rPr lang="en-US" sz="1600" b="1">
                <a:solidFill>
                  <a:srgbClr val="FF636C"/>
                </a:solidFill>
                <a:latin typeface="Montserrat"/>
                <a:ea typeface="Montserrat"/>
                <a:cs typeface="Montserrat"/>
                <a:sym typeface="Montserrat"/>
              </a:rPr>
              <a:t>Obiettivo generale</a:t>
            </a:r>
            <a:endParaRPr/>
          </a:p>
          <a:p>
            <a:pPr marL="0" marR="0" lvl="0" indent="0" algn="l" rtl="0">
              <a:spcBef>
                <a:spcPts val="800"/>
              </a:spcBef>
              <a:spcAft>
                <a:spcPts val="0"/>
              </a:spcAft>
              <a:buNone/>
            </a:pPr>
            <a:r>
              <a:rPr lang="en-US" sz="1400">
                <a:solidFill>
                  <a:srgbClr val="FF636C"/>
                </a:solidFill>
                <a:latin typeface="Montserrat"/>
                <a:ea typeface="Montserrat"/>
                <a:cs typeface="Montserrat"/>
                <a:sym typeface="Montserrat"/>
              </a:rPr>
              <a:t>Monitorare e garantire la partecipazione de</a:t>
            </a:r>
            <a:r>
              <a:rPr lang="en-US">
                <a:solidFill>
                  <a:srgbClr val="FF636C"/>
                </a:solidFill>
                <a:latin typeface="Montserrat"/>
                <a:ea typeface="Montserrat"/>
                <a:cs typeface="Montserrat"/>
                <a:sym typeface="Montserrat"/>
              </a:rPr>
              <a:t>lle giovani generazioni</a:t>
            </a:r>
            <a:r>
              <a:rPr lang="en-US" sz="1400">
                <a:solidFill>
                  <a:srgbClr val="FF636C"/>
                </a:solidFill>
                <a:latin typeface="Montserrat"/>
                <a:ea typeface="Montserrat"/>
                <a:cs typeface="Montserrat"/>
                <a:sym typeface="Montserrat"/>
              </a:rPr>
              <a:t> all'esperienza di apprendimento gamificato.</a:t>
            </a:r>
            <a:endParaRPr/>
          </a:p>
          <a:p>
            <a:pPr marL="0" marR="0" lvl="0" indent="0" algn="l" rtl="0">
              <a:spcBef>
                <a:spcPts val="800"/>
              </a:spcBef>
              <a:spcAft>
                <a:spcPts val="0"/>
              </a:spcAft>
              <a:buNone/>
            </a:pPr>
            <a:r>
              <a:rPr lang="en-US" sz="1400" b="1" i="1">
                <a:solidFill>
                  <a:srgbClr val="FF636C"/>
                </a:solidFill>
                <a:latin typeface="Montserrat"/>
                <a:ea typeface="Montserrat"/>
                <a:cs typeface="Montserrat"/>
                <a:sym typeface="Montserrat"/>
              </a:rPr>
              <a:t>Importante! </a:t>
            </a:r>
            <a:r>
              <a:rPr lang="en-US" sz="1400" i="1">
                <a:solidFill>
                  <a:srgbClr val="FF636C"/>
                </a:solidFill>
                <a:latin typeface="Montserrat"/>
                <a:ea typeface="Montserrat"/>
                <a:cs typeface="Montserrat"/>
                <a:sym typeface="Montserrat"/>
              </a:rPr>
              <a:t>Si consiglia di tenere queste sessioni</a:t>
            </a:r>
            <a:r>
              <a:rPr lang="en-US" i="1">
                <a:solidFill>
                  <a:srgbClr val="FF636C"/>
                </a:solidFill>
                <a:latin typeface="Montserrat"/>
                <a:ea typeface="Montserrat"/>
                <a:cs typeface="Montserrat"/>
                <a:sym typeface="Montserrat"/>
              </a:rPr>
              <a:t> in presenza</a:t>
            </a:r>
            <a:endParaRPr/>
          </a:p>
          <a:p>
            <a:pPr marL="0" marR="0" lvl="0" indent="0" algn="l" rtl="0">
              <a:spcBef>
                <a:spcPts val="80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285750" marR="0" lvl="0" indent="-184150" algn="l" rtl="0">
              <a:spcBef>
                <a:spcPts val="80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ctr" rtl="0">
              <a:spcBef>
                <a:spcPts val="0"/>
              </a:spcBef>
              <a:spcAft>
                <a:spcPts val="0"/>
              </a:spcAft>
              <a:buNone/>
            </a:pPr>
            <a:endParaRPr sz="1600">
              <a:solidFill>
                <a:srgbClr val="FF636C"/>
              </a:solidFill>
              <a:latin typeface="Montserrat"/>
              <a:ea typeface="Montserrat"/>
              <a:cs typeface="Montserrat"/>
              <a:sym typeface="Montserrat"/>
            </a:endParaRPr>
          </a:p>
        </p:txBody>
      </p:sp>
      <p:pic>
        <p:nvPicPr>
          <p:cNvPr id="427" name="Google Shape;427;p22"/>
          <p:cNvPicPr preferRelativeResize="0"/>
          <p:nvPr/>
        </p:nvPicPr>
        <p:blipFill rotWithShape="1">
          <a:blip r:embed="rId4">
            <a:alphaModFix/>
          </a:blip>
          <a:srcRect l="3" r="28"/>
          <a:stretch/>
        </p:blipFill>
        <p:spPr>
          <a:xfrm>
            <a:off x="6111685" y="0"/>
            <a:ext cx="5630923" cy="6858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pic>
        <p:nvPicPr>
          <p:cNvPr id="432" name="Google Shape;432;p23"/>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433" name="Google Shape;433;p23"/>
          <p:cNvSpPr txBox="1"/>
          <p:nvPr/>
        </p:nvSpPr>
        <p:spPr>
          <a:xfrm>
            <a:off x="2144857" y="995553"/>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Sessione 1</a:t>
            </a:r>
            <a:endParaRPr sz="4800" b="1">
              <a:solidFill>
                <a:srgbClr val="FF636C"/>
              </a:solidFill>
              <a:latin typeface="Montserrat"/>
              <a:ea typeface="Montserrat"/>
              <a:cs typeface="Montserrat"/>
              <a:sym typeface="Montserra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graphicFrame>
        <p:nvGraphicFramePr>
          <p:cNvPr id="439" name="Google Shape;439;p24"/>
          <p:cNvGraphicFramePr/>
          <p:nvPr/>
        </p:nvGraphicFramePr>
        <p:xfrm>
          <a:off x="1417124" y="438150"/>
          <a:ext cx="9357725" cy="6242295"/>
        </p:xfrm>
        <a:graphic>
          <a:graphicData uri="http://schemas.openxmlformats.org/drawingml/2006/table">
            <a:tbl>
              <a:tblPr firstRow="1" bandRow="1">
                <a:noFill/>
                <a:tableStyleId>{9F8BB3D1-9348-43E0-956B-931003C1C399}</a:tableStyleId>
              </a:tblPr>
              <a:tblGrid>
                <a:gridCol w="791450">
                  <a:extLst>
                    <a:ext uri="{9D8B030D-6E8A-4147-A177-3AD203B41FA5}">
                      <a16:colId xmlns:a16="http://schemas.microsoft.com/office/drawing/2014/main" val="20000"/>
                    </a:ext>
                  </a:extLst>
                </a:gridCol>
                <a:gridCol w="1690475">
                  <a:extLst>
                    <a:ext uri="{9D8B030D-6E8A-4147-A177-3AD203B41FA5}">
                      <a16:colId xmlns:a16="http://schemas.microsoft.com/office/drawing/2014/main" val="20001"/>
                    </a:ext>
                  </a:extLst>
                </a:gridCol>
                <a:gridCol w="2028575">
                  <a:extLst>
                    <a:ext uri="{9D8B030D-6E8A-4147-A177-3AD203B41FA5}">
                      <a16:colId xmlns:a16="http://schemas.microsoft.com/office/drawing/2014/main" val="20002"/>
                    </a:ext>
                  </a:extLst>
                </a:gridCol>
                <a:gridCol w="1727975">
                  <a:extLst>
                    <a:ext uri="{9D8B030D-6E8A-4147-A177-3AD203B41FA5}">
                      <a16:colId xmlns:a16="http://schemas.microsoft.com/office/drawing/2014/main" val="20003"/>
                    </a:ext>
                  </a:extLst>
                </a:gridCol>
                <a:gridCol w="1559625">
                  <a:extLst>
                    <a:ext uri="{9D8B030D-6E8A-4147-A177-3AD203B41FA5}">
                      <a16:colId xmlns:a16="http://schemas.microsoft.com/office/drawing/2014/main" val="20004"/>
                    </a:ext>
                  </a:extLst>
                </a:gridCol>
                <a:gridCol w="1559625">
                  <a:extLst>
                    <a:ext uri="{9D8B030D-6E8A-4147-A177-3AD203B41FA5}">
                      <a16:colId xmlns:a16="http://schemas.microsoft.com/office/drawing/2014/main" val="20005"/>
                    </a:ext>
                  </a:extLst>
                </a:gridCol>
              </a:tblGrid>
              <a:tr h="758100">
                <a:tc gridSpan="6">
                  <a:txBody>
                    <a:bodyPr/>
                    <a:lstStyle/>
                    <a:p>
                      <a:pPr marL="0" marR="0" lvl="0" indent="0" algn="ctr" rtl="0">
                        <a:spcBef>
                          <a:spcPts val="0"/>
                        </a:spcBef>
                        <a:spcAft>
                          <a:spcPts val="0"/>
                        </a:spcAft>
                        <a:buNone/>
                      </a:pPr>
                      <a:r>
                        <a:rPr lang="en-US" sz="1200" u="none" strike="noStrike" cap="none">
                          <a:solidFill>
                            <a:srgbClr val="595959"/>
                          </a:solidFill>
                          <a:latin typeface="Montserrat SemiBold"/>
                          <a:ea typeface="Montserrat SemiBold"/>
                          <a:cs typeface="Montserrat SemiBold"/>
                          <a:sym typeface="Montserrat SemiBold"/>
                        </a:rPr>
                        <a:t>PIANO DI SESSIONE - SESSIONE 1</a:t>
                      </a:r>
                      <a:endParaRPr/>
                    </a:p>
                    <a:p>
                      <a:pPr marL="0" marR="0" lvl="0" indent="0" algn="ctr" rtl="0">
                        <a:lnSpc>
                          <a:spcPct val="124416"/>
                        </a:lnSpc>
                        <a:spcBef>
                          <a:spcPts val="0"/>
                        </a:spcBef>
                        <a:spcAft>
                          <a:spcPts val="0"/>
                        </a:spcAft>
                        <a:buNone/>
                      </a:pPr>
                      <a:r>
                        <a:rPr lang="en-US" sz="1200" u="none" strike="noStrike" cap="none">
                          <a:solidFill>
                            <a:srgbClr val="595959"/>
                          </a:solidFill>
                          <a:latin typeface="Montserrat SemiBold"/>
                          <a:ea typeface="Montserrat SemiBold"/>
                          <a:cs typeface="Montserrat SemiBold"/>
                          <a:sym typeface="Montserrat SemiBold"/>
                        </a:rPr>
                        <a:t>Obiettivo specifico: </a:t>
                      </a:r>
                      <a:r>
                        <a:rPr lang="en-US" sz="1200" u="none" strike="noStrike" cap="none">
                          <a:solidFill>
                            <a:srgbClr val="595959"/>
                          </a:solidFill>
                          <a:latin typeface="Montserrat Light"/>
                          <a:ea typeface="Montserrat Light"/>
                          <a:cs typeface="Montserrat Light"/>
                          <a:sym typeface="Montserrat Light"/>
                        </a:rPr>
                        <a:t>Introdurre l'esperienza di apprendimento e la metodologia di gioco.</a:t>
                      </a:r>
                      <a:endParaRPr sz="120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34575">
                <a:tc>
                  <a:txBody>
                    <a:bodyPr/>
                    <a:lstStyle/>
                    <a:p>
                      <a:pPr marL="0" marR="0" lvl="0" indent="0" algn="ctr" rtl="0">
                        <a:spcBef>
                          <a:spcPts val="0"/>
                        </a:spcBef>
                        <a:spcAft>
                          <a:spcPts val="0"/>
                        </a:spcAft>
                        <a:buNone/>
                      </a:pPr>
                      <a:r>
                        <a:rPr lang="en-US" sz="1100" u="none" strike="noStrike" cap="none">
                          <a:solidFill>
                            <a:srgbClr val="3F3F3F"/>
                          </a:solidFill>
                          <a:latin typeface="Montserrat SemiBold"/>
                          <a:ea typeface="Montserrat SemiBold"/>
                          <a:cs typeface="Montserrat SemiBold"/>
                          <a:sym typeface="Montserrat SemiBold"/>
                        </a:rPr>
                        <a:t>Tempo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Temi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Contenuti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Metodi e tecniche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Risorse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extLst>
                  <a:ext uri="{0D108BD9-81ED-4DB2-BD59-A6C34878D82A}">
                    <a16:rowId xmlns:a16="http://schemas.microsoft.com/office/drawing/2014/main" val="10001"/>
                  </a:ext>
                </a:extLst>
              </a:tr>
              <a:tr h="419050">
                <a:tc>
                  <a:txBody>
                    <a:bodyPr/>
                    <a:lstStyle/>
                    <a:p>
                      <a:pPr marL="0" marR="0" lvl="0" indent="0" algn="ctr" rtl="0">
                        <a:spcBef>
                          <a:spcPts val="0"/>
                        </a:spcBef>
                        <a:spcAft>
                          <a:spcPts val="0"/>
                        </a:spcAft>
                        <a:buNone/>
                      </a:pPr>
                      <a:r>
                        <a:rPr lang="en-US" sz="1050" u="none" strike="noStrike" cap="none">
                          <a:solidFill>
                            <a:srgbClr val="595959"/>
                          </a:solidFill>
                          <a:latin typeface="Montserrat Light"/>
                          <a:ea typeface="Montserrat Light"/>
                          <a:cs typeface="Montserrat Light"/>
                          <a:sym typeface="Montserrat Light"/>
                        </a:rPr>
                        <a:t>35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Attività per rompere il ghiaccio</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Interattivo e partecipativo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Gomitolo di lana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rowSpan="4">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sedia per partecipante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Guida alla sessione pedagogica</a:t>
                      </a:r>
                      <a:br>
                        <a:rPr lang="en-US" sz="1050" b="0" u="none" strike="noStrike" cap="none">
                          <a:solidFill>
                            <a:srgbClr val="595959"/>
                          </a:solidFill>
                          <a:latin typeface="Montserrat Light"/>
                          <a:ea typeface="Montserrat Light"/>
                          <a:cs typeface="Montserrat Light"/>
                          <a:sym typeface="Montserrat Light"/>
                        </a:rPr>
                      </a:br>
                      <a:r>
                        <a:rPr lang="en-US" sz="1050" b="0" u="none" strike="noStrike" cap="none">
                          <a:solidFill>
                            <a:srgbClr val="595959"/>
                          </a:solidFill>
                          <a:latin typeface="Montserrat Light"/>
                          <a:ea typeface="Montserrat Light"/>
                          <a:cs typeface="Montserrat Light"/>
                          <a:sym typeface="Montserrat Light"/>
                        </a:rPr>
                        <a:t>(per </a:t>
                      </a:r>
                      <a:r>
                        <a:rPr lang="en-US" sz="1050">
                          <a:solidFill>
                            <a:srgbClr val="595959"/>
                          </a:solidFill>
                          <a:latin typeface="Montserrat Light"/>
                          <a:ea typeface="Montserrat Light"/>
                          <a:cs typeface="Montserrat Light"/>
                          <a:sym typeface="Montserrat Light"/>
                        </a:rPr>
                        <a:t>chi coordina  la sessione)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23745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30 min</a:t>
                      </a:r>
                      <a:endParaRPr sz="105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Introduzione al tema del </a:t>
                      </a:r>
                      <a:r>
                        <a:rPr lang="en-US" sz="1050" b="0" u="none" strike="noStrike" cap="none">
                          <a:solidFill>
                            <a:srgbClr val="000000"/>
                          </a:solidFill>
                          <a:latin typeface="Montserrat Light"/>
                          <a:ea typeface="Montserrat Light"/>
                          <a:cs typeface="Montserrat Light"/>
                          <a:sym typeface="Montserrat Light"/>
                        </a:rPr>
                        <a:t>corso</a:t>
                      </a:r>
                      <a:r>
                        <a:rPr lang="en-US" sz="1050" b="0" u="none" strike="noStrike" cap="none">
                          <a:solidFill>
                            <a:srgbClr val="595959"/>
                          </a:solidFill>
                          <a:latin typeface="Montserrat Light"/>
                          <a:ea typeface="Montserrat Light"/>
                          <a:cs typeface="Montserrat Light"/>
                          <a:sym typeface="Montserrat Light"/>
                        </a:rPr>
                        <a:t> "</a:t>
                      </a:r>
                      <a:r>
                        <a:rPr lang="en-US" sz="1050" u="none" strike="noStrike" cap="none">
                          <a:solidFill>
                            <a:srgbClr val="595959"/>
                          </a:solidFill>
                          <a:latin typeface="Montserrat Light"/>
                          <a:ea typeface="Montserrat Light"/>
                          <a:cs typeface="Montserrat Light"/>
                          <a:sym typeface="Montserrat Light"/>
                        </a:rPr>
                        <a:t>Mobilitare </a:t>
                      </a:r>
                      <a:r>
                        <a:rPr lang="en-US" sz="1050">
                          <a:solidFill>
                            <a:srgbClr val="595959"/>
                          </a:solidFill>
                          <a:latin typeface="Montserrat Light"/>
                          <a:ea typeface="Montserrat Light"/>
                          <a:cs typeface="Montserrat Light"/>
                          <a:sym typeface="Montserrat Light"/>
                        </a:rPr>
                        <a:t>le giovani generazioni per progettare </a:t>
                      </a:r>
                      <a:r>
                        <a:rPr lang="en-US" sz="1050" u="none" strike="noStrike" cap="none">
                          <a:solidFill>
                            <a:srgbClr val="595959"/>
                          </a:solidFill>
                          <a:latin typeface="Montserrat Light"/>
                          <a:ea typeface="Montserrat Light"/>
                          <a:cs typeface="Montserrat Light"/>
                          <a:sym typeface="Montserrat Light"/>
                        </a:rPr>
                        <a:t>città inclusive".</a:t>
                      </a:r>
                      <a:endParaRPr sz="1050" b="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Cosa rappresentano le città?</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L'impatto delle politiche, dei servizi</a:t>
                      </a:r>
                      <a:r>
                        <a:rPr lang="en-US" sz="1050">
                          <a:solidFill>
                            <a:srgbClr val="595959"/>
                          </a:solidFill>
                          <a:latin typeface="Montserrat Light"/>
                          <a:ea typeface="Montserrat Light"/>
                          <a:cs typeface="Montserrat Light"/>
                          <a:sym typeface="Montserrat Light"/>
                        </a:rPr>
                        <a:t> e </a:t>
                      </a:r>
                      <a:r>
                        <a:rPr lang="en-US" sz="1050" b="0" u="none" strike="noStrike" cap="none">
                          <a:solidFill>
                            <a:srgbClr val="595959"/>
                          </a:solidFill>
                          <a:latin typeface="Montserrat Light"/>
                          <a:ea typeface="Montserrat Light"/>
                          <a:cs typeface="Montserrat Light"/>
                          <a:sym typeface="Montserrat Light"/>
                        </a:rPr>
                        <a:t>delle infrastrutture della città sulla vita quotidiana</a:t>
                      </a:r>
                      <a:endParaRPr/>
                    </a:p>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Alcune p</a:t>
                      </a:r>
                      <a:r>
                        <a:rPr lang="en-US" sz="1050" b="0" u="none" strike="noStrike" cap="none">
                          <a:solidFill>
                            <a:srgbClr val="595959"/>
                          </a:solidFill>
                          <a:latin typeface="Montserrat Light"/>
                          <a:ea typeface="Montserrat Light"/>
                          <a:cs typeface="Montserrat Light"/>
                          <a:sym typeface="Montserrat Light"/>
                        </a:rPr>
                        <a:t>roblem</a:t>
                      </a:r>
                      <a:r>
                        <a:rPr lang="en-US" sz="1050">
                          <a:solidFill>
                            <a:srgbClr val="595959"/>
                          </a:solidFill>
                          <a:latin typeface="Montserrat Light"/>
                          <a:ea typeface="Montserrat Light"/>
                          <a:cs typeface="Montserrat Light"/>
                          <a:sym typeface="Montserrat Light"/>
                        </a:rPr>
                        <a:t>atiche rilevanti nella</a:t>
                      </a:r>
                      <a:r>
                        <a:rPr lang="en-US" sz="1050" b="0" u="none" strike="noStrike" cap="none">
                          <a:solidFill>
                            <a:srgbClr val="595959"/>
                          </a:solidFill>
                          <a:latin typeface="Montserrat Light"/>
                          <a:ea typeface="Montserrat Light"/>
                          <a:cs typeface="Montserrat Light"/>
                          <a:sym typeface="Montserrat Light"/>
                        </a:rPr>
                        <a:t> società che mettono a repentaglio l'equilibrio, la giustizia e l'equità</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Il ruolo della società, in particolare de</a:t>
                      </a:r>
                      <a:r>
                        <a:rPr lang="en-US" sz="1050">
                          <a:solidFill>
                            <a:srgbClr val="595959"/>
                          </a:solidFill>
                          <a:latin typeface="Montserrat Light"/>
                          <a:ea typeface="Montserrat Light"/>
                          <a:cs typeface="Montserrat Light"/>
                          <a:sym typeface="Montserrat Light"/>
                        </a:rPr>
                        <a:t>lle </a:t>
                      </a:r>
                      <a:r>
                        <a:rPr lang="en-US" sz="1050" b="0" u="none" strike="noStrike" cap="none">
                          <a:solidFill>
                            <a:srgbClr val="595959"/>
                          </a:solidFill>
                          <a:latin typeface="Montserrat Light"/>
                          <a:ea typeface="Montserrat Light"/>
                          <a:cs typeface="Montserrat Light"/>
                          <a:sym typeface="Montserrat Light"/>
                        </a:rPr>
                        <a:t>giovani, generazioni nelle decisioni e nei cambiamenti. </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Metodo induttivo interrogativo</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Post-it</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penna per partecipante (10)</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10 domande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3"/>
                  </a:ext>
                </a:extLst>
              </a:tr>
              <a:tr h="2560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15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gridSpan="4">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Pausa caffè</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extLst>
                  <a:ext uri="{0D108BD9-81ED-4DB2-BD59-A6C34878D82A}">
                    <a16:rowId xmlns:a16="http://schemas.microsoft.com/office/drawing/2014/main" val="10004"/>
                  </a:ext>
                </a:extLst>
              </a:tr>
              <a:tr h="172272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25 min</a:t>
                      </a:r>
                      <a:endParaRPr sz="105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Presentazione degli obiettivi e della struttura del corso.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Arial"/>
                        <a:buNone/>
                      </a:pPr>
                      <a:r>
                        <a:rPr lang="en-US" sz="1050" b="0" u="none" strike="noStrike" cap="none">
                          <a:solidFill>
                            <a:srgbClr val="595959"/>
                          </a:solidFill>
                          <a:latin typeface="Montserrat Light"/>
                          <a:ea typeface="Montserrat Light"/>
                          <a:cs typeface="Montserrat Light"/>
                          <a:sym typeface="Montserrat Light"/>
                        </a:rPr>
                        <a:t>Esperienza di apprendimento gamificata MAAT: </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Che cos'è?</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Obiettivi</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Il ruolo d</a:t>
                      </a:r>
                      <a:r>
                        <a:rPr lang="en-US" sz="1050">
                          <a:solidFill>
                            <a:srgbClr val="595959"/>
                          </a:solidFill>
                          <a:latin typeface="Montserrat Light"/>
                          <a:ea typeface="Montserrat Light"/>
                          <a:cs typeface="Montserrat Light"/>
                          <a:sym typeface="Montserrat Light"/>
                        </a:rPr>
                        <a:t>i chi partecipa</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Come si gioca?</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Impegno del team</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Metodo espositivo/dimostrativo Affermativo</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Computer</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Proiettore</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Contenuto di PowerPoint (max. 20 diapositive)</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Accesso agli schermi dell'esperienza di apprendimento gamificato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graphicFrame>
        <p:nvGraphicFramePr>
          <p:cNvPr id="445" name="Google Shape;445;p25"/>
          <p:cNvGraphicFramePr/>
          <p:nvPr/>
        </p:nvGraphicFramePr>
        <p:xfrm>
          <a:off x="1408112" y="476250"/>
          <a:ext cx="9375775" cy="2863950"/>
        </p:xfrm>
        <a:graphic>
          <a:graphicData uri="http://schemas.openxmlformats.org/drawingml/2006/table">
            <a:tbl>
              <a:tblPr firstRow="1" bandRow="1">
                <a:noFill/>
                <a:tableStyleId>{9F8BB3D1-9348-43E0-956B-931003C1C399}</a:tableStyleId>
              </a:tblPr>
              <a:tblGrid>
                <a:gridCol w="803275">
                  <a:extLst>
                    <a:ext uri="{9D8B030D-6E8A-4147-A177-3AD203B41FA5}">
                      <a16:colId xmlns:a16="http://schemas.microsoft.com/office/drawing/2014/main" val="20000"/>
                    </a:ext>
                  </a:extLst>
                </a:gridCol>
                <a:gridCol w="1695450">
                  <a:extLst>
                    <a:ext uri="{9D8B030D-6E8A-4147-A177-3AD203B41FA5}">
                      <a16:colId xmlns:a16="http://schemas.microsoft.com/office/drawing/2014/main" val="20001"/>
                    </a:ext>
                  </a:extLst>
                </a:gridCol>
                <a:gridCol w="1838825">
                  <a:extLst>
                    <a:ext uri="{9D8B030D-6E8A-4147-A177-3AD203B41FA5}">
                      <a16:colId xmlns:a16="http://schemas.microsoft.com/office/drawing/2014/main" val="20002"/>
                    </a:ext>
                  </a:extLst>
                </a:gridCol>
                <a:gridCol w="1894975">
                  <a:extLst>
                    <a:ext uri="{9D8B030D-6E8A-4147-A177-3AD203B41FA5}">
                      <a16:colId xmlns:a16="http://schemas.microsoft.com/office/drawing/2014/main" val="20003"/>
                    </a:ext>
                  </a:extLst>
                </a:gridCol>
                <a:gridCol w="1533525">
                  <a:extLst>
                    <a:ext uri="{9D8B030D-6E8A-4147-A177-3AD203B41FA5}">
                      <a16:colId xmlns:a16="http://schemas.microsoft.com/office/drawing/2014/main" val="20004"/>
                    </a:ext>
                  </a:extLst>
                </a:gridCol>
                <a:gridCol w="1609725">
                  <a:extLst>
                    <a:ext uri="{9D8B030D-6E8A-4147-A177-3AD203B41FA5}">
                      <a16:colId xmlns:a16="http://schemas.microsoft.com/office/drawing/2014/main" val="20005"/>
                    </a:ext>
                  </a:extLst>
                </a:gridCol>
              </a:tblGrid>
              <a:tr h="592625">
                <a:tc>
                  <a:txBody>
                    <a:bodyPr/>
                    <a:lstStyle/>
                    <a:p>
                      <a:pPr marL="0" marR="0" lvl="0" indent="0" algn="ctr" rtl="0">
                        <a:spcBef>
                          <a:spcPts val="0"/>
                        </a:spcBef>
                        <a:spcAft>
                          <a:spcPts val="0"/>
                        </a:spcAft>
                        <a:buNone/>
                      </a:pPr>
                      <a:r>
                        <a:rPr lang="en-US" sz="1100" u="none" strike="noStrike" cap="none">
                          <a:solidFill>
                            <a:srgbClr val="3F3F3F"/>
                          </a:solidFill>
                          <a:latin typeface="Montserrat SemiBold"/>
                          <a:ea typeface="Montserrat SemiBold"/>
                          <a:cs typeface="Montserrat SemiBold"/>
                          <a:sym typeface="Montserrat SemiBold"/>
                        </a:rPr>
                        <a:t>Tempo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Temi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Contenuti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Metodi e tecniche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Risorse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extLst>
                  <a:ext uri="{0D108BD9-81ED-4DB2-BD59-A6C34878D82A}">
                    <a16:rowId xmlns:a16="http://schemas.microsoft.com/office/drawing/2014/main" val="10000"/>
                  </a:ext>
                </a:extLst>
              </a:tr>
              <a:tr h="1035125">
                <a:tc>
                  <a:txBody>
                    <a:bodyPr/>
                    <a:lstStyle/>
                    <a:p>
                      <a:pPr marL="0" marR="0" lvl="0" indent="0" algn="ctr" rtl="0">
                        <a:spcBef>
                          <a:spcPts val="0"/>
                        </a:spcBef>
                        <a:spcAft>
                          <a:spcPts val="0"/>
                        </a:spcAft>
                        <a:buNone/>
                      </a:pPr>
                      <a:r>
                        <a:rPr lang="en-US" sz="1050" b="0" u="none" strike="noStrike" cap="none">
                          <a:solidFill>
                            <a:srgbClr val="595959"/>
                          </a:solidFill>
                          <a:latin typeface="Montserrat Light"/>
                          <a:ea typeface="Montserrat Light"/>
                          <a:cs typeface="Montserrat Light"/>
                          <a:sym typeface="Montserrat Light"/>
                        </a:rPr>
                        <a:t>15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Chiarimento dei dubbi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Montserrat Light"/>
                        <a:buNone/>
                      </a:pPr>
                      <a:r>
                        <a:rPr lang="en-US" sz="1050" b="0" u="none" strike="noStrike" cap="none">
                          <a:solidFill>
                            <a:schemeClr val="dk1"/>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Metodo dimostrativo-affermativo: contatto e sostegno individuale e di gruppo.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Computer</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Proiettore</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Contenuto di PowerPoint (max. 20 diapositive)</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Accesso agli schermi dell'esperienza di apprendimento gamificato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sedia per partecipante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Guida alla sessione pedagogica</a:t>
                      </a:r>
                      <a:br>
                        <a:rPr lang="en-US" sz="1050" b="0" u="none" strike="noStrike" cap="none">
                          <a:solidFill>
                            <a:srgbClr val="595959"/>
                          </a:solidFill>
                          <a:latin typeface="Montserrat Light"/>
                          <a:ea typeface="Montserrat Light"/>
                          <a:cs typeface="Montserrat Light"/>
                          <a:sym typeface="Montserrat Light"/>
                        </a:rPr>
                      </a:br>
                      <a:r>
                        <a:rPr lang="en-US" sz="1050" b="0" u="none" strike="noStrike" cap="none">
                          <a:solidFill>
                            <a:srgbClr val="595959"/>
                          </a:solidFill>
                          <a:latin typeface="Montserrat Light"/>
                          <a:ea typeface="Montserrat Light"/>
                          <a:cs typeface="Montserrat Light"/>
                          <a:sym typeface="Montserrat Light"/>
                        </a:rPr>
                        <a:t>(per </a:t>
                      </a:r>
                      <a:r>
                        <a:rPr lang="en-US" sz="1050">
                          <a:solidFill>
                            <a:srgbClr val="595959"/>
                          </a:solidFill>
                          <a:latin typeface="Montserrat Light"/>
                          <a:ea typeface="Montserrat Light"/>
                          <a:cs typeface="Montserrat Light"/>
                          <a:sym typeface="Montserrat Light"/>
                        </a:rPr>
                        <a:t>chi coordina la sessione</a:t>
                      </a:r>
                      <a:r>
                        <a:rPr lang="en-US" sz="1050" b="0" u="none" strike="noStrike" cap="none">
                          <a:solidFill>
                            <a:srgbClr val="595959"/>
                          </a:solidFill>
                          <a:latin typeface="Montserrat Light"/>
                          <a:ea typeface="Montserrat Light"/>
                          <a:cs typeface="Montserrat Light"/>
                          <a:sym typeface="Montserrat Light"/>
                        </a:rPr>
                        <a:t>)</a:t>
                      </a:r>
                      <a:endParaRPr/>
                    </a:p>
                    <a:p>
                      <a:pPr marL="0" marR="0" lvl="0" indent="0" algn="ctr" rtl="0">
                        <a:spcBef>
                          <a:spcPts val="0"/>
                        </a:spcBef>
                        <a:spcAft>
                          <a:spcPts val="0"/>
                        </a:spcAft>
                        <a:buNone/>
                      </a:pPr>
                      <a:endParaRPr sz="1050" b="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579675">
                <a:tc gridSpan="6">
                  <a:txBody>
                    <a:bodyPr/>
                    <a:lstStyle/>
                    <a:p>
                      <a:pPr marL="0" marR="0" lvl="0" indent="0" algn="l" rtl="0">
                        <a:spcBef>
                          <a:spcPts val="0"/>
                        </a:spcBef>
                        <a:spcAft>
                          <a:spcPts val="0"/>
                        </a:spcAft>
                        <a:buNone/>
                      </a:pPr>
                      <a:r>
                        <a:rPr lang="en-US" sz="1200" b="1" u="none" strike="noStrike" cap="none">
                          <a:solidFill>
                            <a:srgbClr val="595959"/>
                          </a:solidFill>
                          <a:latin typeface="Montserrat"/>
                          <a:ea typeface="Montserrat"/>
                          <a:cs typeface="Montserrat"/>
                          <a:sym typeface="Montserrat"/>
                        </a:rPr>
                        <a:t>Tempo totale: </a:t>
                      </a:r>
                      <a:r>
                        <a:rPr lang="en-US" sz="1200" u="none" strike="noStrike" cap="none">
                          <a:solidFill>
                            <a:srgbClr val="595959"/>
                          </a:solidFill>
                          <a:latin typeface="Montserrat"/>
                          <a:ea typeface="Montserrat"/>
                          <a:cs typeface="Montserrat"/>
                          <a:sym typeface="Montserrat"/>
                        </a:rPr>
                        <a:t>2 ore</a:t>
                      </a:r>
                      <a:endParaRPr sz="800" i="1">
                        <a:solidFill>
                          <a:srgbClr val="595959"/>
                        </a:solidFill>
                        <a:highlight>
                          <a:srgbClr val="FFFF00"/>
                        </a:highlight>
                        <a:latin typeface="Montserrat"/>
                        <a:ea typeface="Montserrat"/>
                        <a:cs typeface="Montserrat"/>
                        <a:sym typeface="Montserra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2"/>
                  </a:ext>
                </a:extLst>
              </a:tr>
            </a:tbl>
          </a:graphicData>
        </a:graphic>
      </p:graphicFrame>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graphicFrame>
        <p:nvGraphicFramePr>
          <p:cNvPr id="451" name="Google Shape;451;p26"/>
          <p:cNvGraphicFramePr/>
          <p:nvPr>
            <p:extLst>
              <p:ext uri="{D42A27DB-BD31-4B8C-83A1-F6EECF244321}">
                <p14:modId xmlns:p14="http://schemas.microsoft.com/office/powerpoint/2010/main" val="1310321925"/>
              </p:ext>
            </p:extLst>
          </p:nvPr>
        </p:nvGraphicFramePr>
        <p:xfrm>
          <a:off x="1476391" y="296140"/>
          <a:ext cx="9174625" cy="6085918"/>
        </p:xfrm>
        <a:graphic>
          <a:graphicData uri="http://schemas.openxmlformats.org/drawingml/2006/table">
            <a:tbl>
              <a:tblPr firstRow="1" firstCol="1" bandRow="1">
                <a:noFill/>
                <a:tableStyleId>{B2FE9B55-010F-48AC-81D2-7A34AD15536F}</a:tableStyleId>
              </a:tblPr>
              <a:tblGrid>
                <a:gridCol w="1046625">
                  <a:extLst>
                    <a:ext uri="{9D8B030D-6E8A-4147-A177-3AD203B41FA5}">
                      <a16:colId xmlns:a16="http://schemas.microsoft.com/office/drawing/2014/main" val="20000"/>
                    </a:ext>
                  </a:extLst>
                </a:gridCol>
                <a:gridCol w="8128000">
                  <a:extLst>
                    <a:ext uri="{9D8B030D-6E8A-4147-A177-3AD203B41FA5}">
                      <a16:colId xmlns:a16="http://schemas.microsoft.com/office/drawing/2014/main" val="20001"/>
                    </a:ext>
                  </a:extLst>
                </a:gridCol>
              </a:tblGrid>
              <a:tr h="627775">
                <a:tc gridSpan="2">
                  <a:txBody>
                    <a:bodyPr/>
                    <a:lstStyle/>
                    <a:p>
                      <a:pPr marL="0" marR="0" lvl="0" indent="0" algn="ctr" rtl="0">
                        <a:lnSpc>
                          <a:spcPct val="107000"/>
                        </a:lnSpc>
                        <a:spcBef>
                          <a:spcPts val="0"/>
                        </a:spcBef>
                        <a:spcAft>
                          <a:spcPts val="0"/>
                        </a:spcAft>
                        <a:buNone/>
                      </a:pPr>
                      <a:r>
                        <a:rPr lang="en-US" sz="1400" b="0" dirty="0" err="1">
                          <a:solidFill>
                            <a:schemeClr val="tx1"/>
                          </a:solidFill>
                          <a:latin typeface="Montserrat"/>
                          <a:ea typeface="Montserrat"/>
                          <a:cs typeface="Montserrat"/>
                          <a:sym typeface="Montserrat"/>
                        </a:rPr>
                        <a:t>Attività</a:t>
                      </a:r>
                      <a:r>
                        <a:rPr lang="en-US" sz="1400" b="0" dirty="0">
                          <a:solidFill>
                            <a:schemeClr val="tx1"/>
                          </a:solidFill>
                          <a:latin typeface="Montserrat"/>
                          <a:ea typeface="Montserrat"/>
                          <a:cs typeface="Montserrat"/>
                          <a:sym typeface="Montserrat"/>
                        </a:rPr>
                        <a:t> per </a:t>
                      </a:r>
                      <a:r>
                        <a:rPr lang="en-US" sz="1400" b="0" dirty="0" err="1">
                          <a:solidFill>
                            <a:schemeClr val="tx1"/>
                          </a:solidFill>
                          <a:latin typeface="Montserrat"/>
                          <a:ea typeface="Montserrat"/>
                          <a:cs typeface="Montserrat"/>
                          <a:sym typeface="Montserrat"/>
                        </a:rPr>
                        <a:t>rompere</a:t>
                      </a:r>
                      <a:r>
                        <a:rPr lang="en-US" sz="1400" b="0" dirty="0">
                          <a:solidFill>
                            <a:schemeClr val="tx1"/>
                          </a:solidFill>
                          <a:latin typeface="Montserrat"/>
                          <a:ea typeface="Montserrat"/>
                          <a:cs typeface="Montserrat"/>
                          <a:sym typeface="Montserrat"/>
                        </a:rPr>
                        <a:t> il </a:t>
                      </a:r>
                      <a:r>
                        <a:rPr lang="en-US" sz="1400" b="0" dirty="0" err="1">
                          <a:solidFill>
                            <a:schemeClr val="tx1"/>
                          </a:solidFill>
                          <a:latin typeface="Montserrat"/>
                          <a:ea typeface="Montserrat"/>
                          <a:cs typeface="Montserrat"/>
                          <a:sym typeface="Montserrat"/>
                        </a:rPr>
                        <a:t>ghiaccio</a:t>
                      </a:r>
                      <a:r>
                        <a:rPr lang="en-US" sz="1400" b="0" dirty="0">
                          <a:solidFill>
                            <a:schemeClr val="tx1"/>
                          </a:solidFill>
                          <a:latin typeface="Montserrat"/>
                          <a:ea typeface="Montserrat"/>
                          <a:cs typeface="Montserrat"/>
                          <a:sym typeface="Montserrat"/>
                        </a:rPr>
                        <a:t> - </a:t>
                      </a:r>
                      <a:r>
                        <a:rPr lang="en-US" sz="1400" b="0" dirty="0" err="1">
                          <a:solidFill>
                            <a:schemeClr val="tx1"/>
                          </a:solidFill>
                          <a:latin typeface="Montserrat"/>
                          <a:ea typeface="Montserrat"/>
                          <a:cs typeface="Montserrat"/>
                          <a:sym typeface="Montserrat"/>
                        </a:rPr>
                        <a:t>Gomitolo</a:t>
                      </a:r>
                      <a:r>
                        <a:rPr lang="en-US" sz="1400" b="0" dirty="0">
                          <a:solidFill>
                            <a:schemeClr val="tx1"/>
                          </a:solidFill>
                          <a:latin typeface="Montserrat"/>
                          <a:ea typeface="Montserrat"/>
                          <a:cs typeface="Montserrat"/>
                          <a:sym typeface="Montserrat"/>
                        </a:rPr>
                        <a:t> di </a:t>
                      </a:r>
                      <a:r>
                        <a:rPr lang="en-US" sz="1200" dirty="0" err="1">
                          <a:solidFill>
                            <a:schemeClr val="tx1"/>
                          </a:solidFill>
                          <a:latin typeface="Montserrat"/>
                          <a:ea typeface="Montserrat"/>
                          <a:cs typeface="Montserrat"/>
                          <a:sym typeface="Montserrat"/>
                        </a:rPr>
                        <a:t>lana</a:t>
                      </a:r>
                      <a:r>
                        <a:rPr lang="en-US" sz="1200" dirty="0">
                          <a:solidFill>
                            <a:schemeClr val="tx1"/>
                          </a:solidFill>
                          <a:latin typeface="Montserrat"/>
                          <a:ea typeface="Montserrat"/>
                          <a:cs typeface="Montserrat"/>
                          <a:sym typeface="Montserrat"/>
                        </a:rPr>
                        <a:t> </a:t>
                      </a:r>
                      <a:endParaRPr sz="1200" dirty="0">
                        <a:solidFill>
                          <a:schemeClr val="tx1"/>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extLst>
                  <a:ext uri="{0D108BD9-81ED-4DB2-BD59-A6C34878D82A}">
                    <a16:rowId xmlns:a16="http://schemas.microsoft.com/office/drawing/2014/main" val="10000"/>
                  </a:ext>
                </a:extLst>
              </a:tr>
              <a:tr h="432225">
                <a:tc gridSpan="2">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solidFill>
                          <a:latin typeface="Montserrat"/>
                          <a:ea typeface="Montserrat"/>
                          <a:cs typeface="Montserrat"/>
                          <a:sym typeface="Montserrat"/>
                        </a:rPr>
                        <a:t>Descrizione</a:t>
                      </a:r>
                      <a:br>
                        <a:rPr lang="en-US" sz="1050" b="0" dirty="0">
                          <a:solidFill>
                            <a:schemeClr val="tx1"/>
                          </a:solidFill>
                          <a:latin typeface="Montserrat Light"/>
                          <a:ea typeface="Montserrat Light"/>
                          <a:cs typeface="Montserrat Light"/>
                          <a:sym typeface="Montserrat Light"/>
                        </a:rPr>
                      </a:br>
                      <a:r>
                        <a:rPr lang="en-US" sz="1050" b="0" dirty="0" err="1">
                          <a:solidFill>
                            <a:schemeClr val="tx1"/>
                          </a:solidFill>
                          <a:latin typeface="Montserrat Light"/>
                          <a:ea typeface="Montserrat Light"/>
                          <a:cs typeface="Montserrat Light"/>
                          <a:sym typeface="Montserrat Light"/>
                        </a:rPr>
                        <a:t>Quest’attività</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iniziale</a:t>
                      </a:r>
                      <a:r>
                        <a:rPr lang="en-US" sz="1050" b="0" dirty="0">
                          <a:solidFill>
                            <a:schemeClr val="tx1"/>
                          </a:solidFill>
                          <a:latin typeface="Montserrat Light"/>
                          <a:ea typeface="Montserrat Light"/>
                          <a:cs typeface="Montserrat Light"/>
                          <a:sym typeface="Montserrat Light"/>
                        </a:rPr>
                        <a:t> introduce  un </a:t>
                      </a:r>
                      <a:r>
                        <a:rPr lang="en-US" sz="1050" b="0" dirty="0" err="1">
                          <a:solidFill>
                            <a:schemeClr val="tx1"/>
                          </a:solidFill>
                          <a:latin typeface="Montserrat Light"/>
                          <a:ea typeface="Montserrat Light"/>
                          <a:cs typeface="Montserrat Light"/>
                          <a:sym typeface="Montserrat Light"/>
                        </a:rPr>
                        <a:t>metodo</a:t>
                      </a:r>
                      <a:r>
                        <a:rPr lang="en-US" sz="1050" b="0" dirty="0">
                          <a:solidFill>
                            <a:schemeClr val="tx1"/>
                          </a:solidFill>
                          <a:latin typeface="Montserrat Light"/>
                          <a:ea typeface="Montserrat Light"/>
                          <a:cs typeface="Montserrat Light"/>
                          <a:sym typeface="Montserrat Light"/>
                        </a:rPr>
                        <a:t>  per </a:t>
                      </a:r>
                      <a:r>
                        <a:rPr lang="en-US" sz="1050" b="0" dirty="0" err="1">
                          <a:solidFill>
                            <a:schemeClr val="tx1"/>
                          </a:solidFill>
                          <a:latin typeface="Montserrat Light"/>
                          <a:ea typeface="Montserrat Light"/>
                          <a:cs typeface="Montserrat Light"/>
                          <a:sym typeface="Montserrat Light"/>
                        </a:rPr>
                        <a:t>mettere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i</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partecipanti</a:t>
                      </a:r>
                      <a:r>
                        <a:rPr lang="en-US" sz="1050" b="0" dirty="0">
                          <a:solidFill>
                            <a:schemeClr val="tx1"/>
                          </a:solidFill>
                          <a:latin typeface="Montserrat Light"/>
                          <a:ea typeface="Montserrat Light"/>
                          <a:cs typeface="Montserrat Light"/>
                          <a:sym typeface="Montserrat Light"/>
                        </a:rPr>
                        <a:t> a proprio agio e </a:t>
                      </a:r>
                      <a:r>
                        <a:rPr lang="en-US" sz="1050" b="0" dirty="0" err="1">
                          <a:solidFill>
                            <a:schemeClr val="tx1"/>
                          </a:solidFill>
                          <a:latin typeface="Montserrat Light"/>
                          <a:ea typeface="Montserrat Light"/>
                          <a:cs typeface="Montserrat Light"/>
                          <a:sym typeface="Montserrat Light"/>
                        </a:rPr>
                        <a:t>iniziare</a:t>
                      </a:r>
                      <a:r>
                        <a:rPr lang="en-US" sz="1050" b="0" dirty="0">
                          <a:solidFill>
                            <a:schemeClr val="tx1"/>
                          </a:solidFill>
                          <a:latin typeface="Montserrat Light"/>
                          <a:ea typeface="Montserrat Light"/>
                          <a:cs typeface="Montserrat Light"/>
                          <a:sym typeface="Montserrat Light"/>
                        </a:rPr>
                        <a:t> a </a:t>
                      </a:r>
                      <a:r>
                        <a:rPr lang="en-US" sz="1050" b="0" dirty="0" err="1">
                          <a:solidFill>
                            <a:schemeClr val="tx1"/>
                          </a:solidFill>
                          <a:latin typeface="Montserrat Light"/>
                          <a:ea typeface="Montserrat Light"/>
                          <a:cs typeface="Montserrat Light"/>
                          <a:sym typeface="Montserrat Light"/>
                        </a:rPr>
                        <a:t>interagire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attraverso</a:t>
                      </a:r>
                      <a:r>
                        <a:rPr lang="en-US" sz="1050" b="0" dirty="0">
                          <a:solidFill>
                            <a:schemeClr val="tx1"/>
                          </a:solidFill>
                          <a:latin typeface="Montserrat Light"/>
                          <a:ea typeface="Montserrat Light"/>
                          <a:cs typeface="Montserrat Light"/>
                          <a:sym typeface="Montserrat Light"/>
                        </a:rPr>
                        <a:t> lo </a:t>
                      </a:r>
                      <a:r>
                        <a:rPr lang="en-US" sz="1050" b="0" dirty="0" err="1">
                          <a:solidFill>
                            <a:schemeClr val="tx1"/>
                          </a:solidFill>
                          <a:latin typeface="Montserrat Light"/>
                          <a:ea typeface="Montserrat Light"/>
                          <a:cs typeface="Montserrat Light"/>
                          <a:sym typeface="Montserrat Light"/>
                        </a:rPr>
                        <a:t>scambio</a:t>
                      </a:r>
                      <a:r>
                        <a:rPr lang="en-US" sz="1050" b="0" dirty="0">
                          <a:solidFill>
                            <a:schemeClr val="tx1"/>
                          </a:solidFill>
                          <a:latin typeface="Montserrat Light"/>
                          <a:ea typeface="Montserrat Light"/>
                          <a:cs typeface="Montserrat Light"/>
                          <a:sym typeface="Montserrat Light"/>
                        </a:rPr>
                        <a:t> di </a:t>
                      </a:r>
                      <a:r>
                        <a:rPr lang="en-US" sz="1050" b="0" dirty="0" err="1">
                          <a:solidFill>
                            <a:schemeClr val="tx1"/>
                          </a:solidFill>
                          <a:latin typeface="Montserrat Light"/>
                          <a:ea typeface="Montserrat Light"/>
                          <a:cs typeface="Montserrat Light"/>
                          <a:sym typeface="Montserrat Light"/>
                        </a:rPr>
                        <a:t>informazioni</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esperienze</a:t>
                      </a:r>
                      <a:r>
                        <a:rPr lang="en-US" sz="1050" b="0" dirty="0">
                          <a:solidFill>
                            <a:schemeClr val="tx1"/>
                          </a:solidFill>
                          <a:latin typeface="Montserrat Light"/>
                          <a:ea typeface="Montserrat Light"/>
                          <a:cs typeface="Montserrat Light"/>
                          <a:sym typeface="Montserrat Light"/>
                        </a:rPr>
                        <a:t> e </a:t>
                      </a:r>
                      <a:r>
                        <a:rPr lang="en-US" sz="1050" b="0" dirty="0" err="1">
                          <a:solidFill>
                            <a:schemeClr val="tx1"/>
                          </a:solidFill>
                          <a:latin typeface="Montserrat Light"/>
                          <a:ea typeface="Montserrat Light"/>
                          <a:cs typeface="Montserrat Light"/>
                          <a:sym typeface="Montserrat Light"/>
                        </a:rPr>
                        <a:t>iee</a:t>
                      </a:r>
                      <a:r>
                        <a:rPr lang="en-US" sz="1050" b="0" dirty="0">
                          <a:solidFill>
                            <a:schemeClr val="tx1"/>
                          </a:solidFill>
                          <a:latin typeface="Montserrat Light"/>
                          <a:ea typeface="Montserrat Light"/>
                          <a:cs typeface="Montserrat Light"/>
                          <a:sym typeface="Montserrat Light"/>
                        </a:rPr>
                        <a:t>.</a:t>
                      </a:r>
                      <a:endParaRPr sz="1050" b="0" dirty="0">
                        <a:solidFill>
                          <a:schemeClr val="tx1"/>
                        </a:solidFill>
                        <a:latin typeface="Montserrat Light"/>
                        <a:ea typeface="Montserrat Light"/>
                        <a:cs typeface="Montserrat Light"/>
                        <a:sym typeface="Montserrat Light"/>
                      </a:endParaRPr>
                    </a:p>
                    <a:p>
                      <a:pPr marL="0" marR="0" lvl="0" indent="0" algn="l" rtl="0">
                        <a:lnSpc>
                          <a:spcPct val="100000"/>
                        </a:lnSpc>
                        <a:spcBef>
                          <a:spcPts val="0"/>
                        </a:spcBef>
                        <a:spcAft>
                          <a:spcPts val="0"/>
                        </a:spcAft>
                        <a:buClr>
                          <a:srgbClr val="595959"/>
                        </a:buClr>
                        <a:buSzPts val="1050"/>
                        <a:buFont typeface="Montserrat Light"/>
                        <a:buNone/>
                      </a:pPr>
                      <a:r>
                        <a:rPr lang="en-US" sz="1050" b="0" dirty="0">
                          <a:solidFill>
                            <a:schemeClr val="tx1"/>
                          </a:solidFill>
                          <a:latin typeface="Montserrat Light"/>
                          <a:ea typeface="Montserrat Light"/>
                          <a:cs typeface="Montserrat Light"/>
                          <a:sym typeface="Montserrat Light"/>
                        </a:rPr>
                        <a:t> </a:t>
                      </a:r>
                      <a:endParaRPr sz="1050" b="0"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959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dirty="0">
                          <a:solidFill>
                            <a:schemeClr val="tx1"/>
                          </a:solidFill>
                          <a:latin typeface="Montserrat"/>
                          <a:ea typeface="Montserrat"/>
                          <a:cs typeface="Montserrat"/>
                          <a:sym typeface="Montserrat"/>
                        </a:rPr>
                        <a:t>Tempo</a:t>
                      </a:r>
                      <a:endParaRPr sz="1050" b="1" dirty="0">
                        <a:solidFill>
                          <a:schemeClr val="tx1"/>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dirty="0" err="1">
                          <a:solidFill>
                            <a:schemeClr val="tx1"/>
                          </a:solidFill>
                          <a:latin typeface="Montserrat"/>
                          <a:ea typeface="Montserrat"/>
                          <a:cs typeface="Montserrat"/>
                          <a:sym typeface="Montserrat"/>
                        </a:rPr>
                        <a:t>Passi</a:t>
                      </a:r>
                      <a:endParaRPr dirty="0">
                        <a:solidFill>
                          <a:schemeClr val="tx1"/>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2"/>
                  </a:ext>
                </a:extLst>
              </a:tr>
              <a:tr h="2352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solidFill>
                          <a:latin typeface="Montserrat Light"/>
                          <a:ea typeface="Montserrat Light"/>
                          <a:cs typeface="Montserrat Light"/>
                          <a:sym typeface="Montserrat Light"/>
                        </a:rPr>
                        <a:t>3 min</a:t>
                      </a:r>
                      <a:endParaRPr sz="1050" b="0">
                        <a:solidFill>
                          <a:schemeClr val="tx1"/>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dirty="0">
                          <a:solidFill>
                            <a:schemeClr val="tx1"/>
                          </a:solidFill>
                          <a:latin typeface="Montserrat Light"/>
                          <a:ea typeface="Montserrat Light"/>
                          <a:cs typeface="Montserrat Light"/>
                          <a:sym typeface="Montserrat Light"/>
                        </a:rPr>
                        <a:t>Le </a:t>
                      </a:r>
                      <a:r>
                        <a:rPr lang="en-US" sz="1050" dirty="0" err="1">
                          <a:solidFill>
                            <a:schemeClr val="tx1"/>
                          </a:solidFill>
                          <a:latin typeface="Montserrat Light"/>
                          <a:ea typeface="Montserrat Light"/>
                          <a:cs typeface="Montserrat Light"/>
                          <a:sym typeface="Montserrat Light"/>
                        </a:rPr>
                        <a:t>persone</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che</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partecipano</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vengono</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invitate</a:t>
                      </a:r>
                      <a:r>
                        <a:rPr lang="en-US" sz="1050" dirty="0">
                          <a:solidFill>
                            <a:schemeClr val="tx1"/>
                          </a:solidFill>
                          <a:latin typeface="Montserrat Light"/>
                          <a:ea typeface="Montserrat Light"/>
                          <a:cs typeface="Montserrat Light"/>
                          <a:sym typeface="Montserrat Light"/>
                        </a:rPr>
                        <a:t> da chi </a:t>
                      </a:r>
                      <a:r>
                        <a:rPr lang="en-US" sz="1050" dirty="0" err="1">
                          <a:solidFill>
                            <a:schemeClr val="tx1"/>
                          </a:solidFill>
                          <a:latin typeface="Montserrat Light"/>
                          <a:ea typeface="Montserrat Light"/>
                          <a:cs typeface="Montserrat Light"/>
                          <a:sym typeface="Montserrat Light"/>
                        </a:rPr>
                        <a:t>coordina</a:t>
                      </a:r>
                      <a:r>
                        <a:rPr lang="en-US" sz="1050" dirty="0">
                          <a:solidFill>
                            <a:schemeClr val="tx1"/>
                          </a:solidFill>
                          <a:latin typeface="Montserrat Light"/>
                          <a:ea typeface="Montserrat Light"/>
                          <a:cs typeface="Montserrat Light"/>
                          <a:sym typeface="Montserrat Light"/>
                        </a:rPr>
                        <a:t> la </a:t>
                      </a:r>
                      <a:r>
                        <a:rPr lang="en-US" sz="1050" dirty="0" err="1">
                          <a:solidFill>
                            <a:schemeClr val="tx1"/>
                          </a:solidFill>
                          <a:latin typeface="Montserrat Light"/>
                          <a:ea typeface="Montserrat Light"/>
                          <a:cs typeface="Montserrat Light"/>
                          <a:sym typeface="Montserrat Light"/>
                        </a:rPr>
                        <a:t>sessione</a:t>
                      </a:r>
                      <a:r>
                        <a:rPr lang="en-US" sz="1050" dirty="0">
                          <a:solidFill>
                            <a:schemeClr val="tx1"/>
                          </a:solidFill>
                          <a:latin typeface="Montserrat Light"/>
                          <a:ea typeface="Montserrat Light"/>
                          <a:cs typeface="Montserrat Light"/>
                          <a:sym typeface="Montserrat Light"/>
                        </a:rPr>
                        <a:t>  </a:t>
                      </a:r>
                      <a:r>
                        <a:rPr lang="en-US" sz="1050" b="0" dirty="0">
                          <a:solidFill>
                            <a:schemeClr val="tx1"/>
                          </a:solidFill>
                          <a:latin typeface="Montserrat Light"/>
                          <a:ea typeface="Montserrat Light"/>
                          <a:cs typeface="Montserrat Light"/>
                          <a:sym typeface="Montserrat Light"/>
                        </a:rPr>
                        <a:t>a </a:t>
                      </a:r>
                      <a:r>
                        <a:rPr lang="en-US" sz="1050" b="0" dirty="0" err="1">
                          <a:solidFill>
                            <a:schemeClr val="tx1"/>
                          </a:solidFill>
                          <a:latin typeface="Montserrat Light"/>
                          <a:ea typeface="Montserrat Light"/>
                          <a:cs typeface="Montserrat Light"/>
                          <a:sym typeface="Montserrat Light"/>
                        </a:rPr>
                        <a:t>formare</a:t>
                      </a:r>
                      <a:r>
                        <a:rPr lang="en-US" sz="1050" b="0" dirty="0">
                          <a:solidFill>
                            <a:schemeClr val="tx1"/>
                          </a:solidFill>
                          <a:latin typeface="Montserrat Light"/>
                          <a:ea typeface="Montserrat Light"/>
                          <a:cs typeface="Montserrat Light"/>
                          <a:sym typeface="Montserrat Light"/>
                        </a:rPr>
                        <a:t> un </a:t>
                      </a:r>
                      <a:r>
                        <a:rPr lang="en-US" sz="1050" b="0" dirty="0" err="1">
                          <a:solidFill>
                            <a:schemeClr val="tx1"/>
                          </a:solidFill>
                          <a:latin typeface="Montserrat Light"/>
                          <a:ea typeface="Montserrat Light"/>
                          <a:cs typeface="Montserrat Light"/>
                          <a:sym typeface="Montserrat Light"/>
                        </a:rPr>
                        <a:t>cerchio</a:t>
                      </a:r>
                      <a:r>
                        <a:rPr lang="en-US" sz="1050" b="0" dirty="0">
                          <a:solidFill>
                            <a:schemeClr val="tx1"/>
                          </a:solidFill>
                          <a:latin typeface="Montserrat Light"/>
                          <a:ea typeface="Montserrat Light"/>
                          <a:cs typeface="Montserrat Light"/>
                          <a:sym typeface="Montserrat Light"/>
                        </a:rPr>
                        <a:t>.</a:t>
                      </a:r>
                      <a:endParaRPr sz="1050" b="0" dirty="0">
                        <a:solidFill>
                          <a:schemeClr val="tx1"/>
                        </a:solidFill>
                        <a:latin typeface="Montserrat Light"/>
                        <a:ea typeface="Montserrat Light"/>
                        <a:cs typeface="Montserrat Light"/>
                        <a:sym typeface="Montserrat Light"/>
                      </a:endParaRPr>
                    </a:p>
                    <a:p>
                      <a:pPr marL="0" marR="0" lvl="0" indent="0" algn="l" rtl="0">
                        <a:lnSpc>
                          <a:spcPct val="107000"/>
                        </a:lnSpc>
                        <a:spcBef>
                          <a:spcPts val="800"/>
                        </a:spcBef>
                        <a:spcAft>
                          <a:spcPts val="0"/>
                        </a:spcAft>
                        <a:buClr>
                          <a:srgbClr val="595959"/>
                        </a:buClr>
                        <a:buSzPts val="1050"/>
                        <a:buFont typeface="Play"/>
                        <a:buNone/>
                      </a:pPr>
                      <a:r>
                        <a:rPr lang="en-US" sz="1050" b="0" dirty="0">
                          <a:solidFill>
                            <a:schemeClr val="tx1"/>
                          </a:solidFill>
                          <a:latin typeface="Montserrat Light"/>
                          <a:ea typeface="Montserrat Light"/>
                          <a:cs typeface="Montserrat Light"/>
                          <a:sym typeface="Montserrat Light"/>
                        </a:rPr>
                        <a:t> </a:t>
                      </a:r>
                      <a:endParaRPr sz="1050" b="0"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3"/>
                  </a:ext>
                </a:extLst>
              </a:tr>
              <a:tr h="2352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solidFill>
                          <a:latin typeface="Montserrat Light"/>
                          <a:ea typeface="Montserrat Light"/>
                          <a:cs typeface="Montserrat Light"/>
                          <a:sym typeface="Montserrat Light"/>
                        </a:rPr>
                        <a:t>5 min</a:t>
                      </a:r>
                      <a:endParaRPr sz="1050" b="0">
                        <a:solidFill>
                          <a:schemeClr val="tx1"/>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2"/>
                      </a:pPr>
                      <a:r>
                        <a:rPr lang="en-US" sz="1050" dirty="0">
                          <a:solidFill>
                            <a:schemeClr val="tx1"/>
                          </a:solidFill>
                          <a:latin typeface="Montserrat Light"/>
                          <a:ea typeface="Montserrat Light"/>
                          <a:cs typeface="Montserrat Light"/>
                          <a:sym typeface="Montserrat Light"/>
                        </a:rPr>
                        <a:t>Chi </a:t>
                      </a:r>
                      <a:r>
                        <a:rPr lang="en-US" sz="1050" dirty="0" err="1">
                          <a:solidFill>
                            <a:schemeClr val="tx1"/>
                          </a:solidFill>
                          <a:latin typeface="Montserrat Light"/>
                          <a:ea typeface="Montserrat Light"/>
                          <a:cs typeface="Montserrat Light"/>
                          <a:sym typeface="Montserrat Light"/>
                        </a:rPr>
                        <a:t>coordina</a:t>
                      </a:r>
                      <a:r>
                        <a:rPr lang="en-US" sz="1050" dirty="0">
                          <a:solidFill>
                            <a:schemeClr val="tx1"/>
                          </a:solidFill>
                          <a:latin typeface="Montserrat Light"/>
                          <a:ea typeface="Montserrat Light"/>
                          <a:cs typeface="Montserrat Light"/>
                          <a:sym typeface="Montserrat Light"/>
                        </a:rPr>
                        <a:t> la </a:t>
                      </a:r>
                      <a:r>
                        <a:rPr lang="en-US" sz="1050" dirty="0" err="1">
                          <a:solidFill>
                            <a:schemeClr val="tx1"/>
                          </a:solidFill>
                          <a:latin typeface="Montserrat Light"/>
                          <a:ea typeface="Montserrat Light"/>
                          <a:cs typeface="Montserrat Light"/>
                          <a:sym typeface="Montserrat Light"/>
                        </a:rPr>
                        <a:t>sessione</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inizia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l</a:t>
                      </a:r>
                      <a:r>
                        <a:rPr lang="en-US" sz="1050" dirty="0" err="1">
                          <a:solidFill>
                            <a:schemeClr val="tx1"/>
                          </a:solidFill>
                          <a:latin typeface="Montserrat Light"/>
                          <a:ea typeface="Montserrat Light"/>
                          <a:cs typeface="Montserrat Light"/>
                          <a:sym typeface="Montserrat Light"/>
                        </a:rPr>
                        <a:t>’attività</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spiegando</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il </a:t>
                      </a:r>
                      <a:r>
                        <a:rPr lang="en-US" sz="1050" dirty="0" err="1">
                          <a:solidFill>
                            <a:schemeClr val="tx1"/>
                          </a:solidFill>
                          <a:latin typeface="Montserrat Light"/>
                          <a:ea typeface="Montserrat Light"/>
                          <a:cs typeface="Montserrat Light"/>
                          <a:sym typeface="Montserrat Light"/>
                        </a:rPr>
                        <a:t>metodo</a:t>
                      </a:r>
                      <a:endParaRPr sz="1050" b="0" dirty="0">
                        <a:solidFill>
                          <a:schemeClr val="tx1"/>
                        </a:solidFill>
                        <a:latin typeface="Montserrat Light"/>
                        <a:ea typeface="Montserrat Light"/>
                        <a:cs typeface="Montserrat Light"/>
                        <a:sym typeface="Montserrat Light"/>
                      </a:endParaRPr>
                    </a:p>
                    <a:p>
                      <a:pPr marL="0" marR="0" lvl="0" indent="0" algn="l" rtl="0">
                        <a:lnSpc>
                          <a:spcPct val="100000"/>
                        </a:lnSpc>
                        <a:spcBef>
                          <a:spcPts val="800"/>
                        </a:spcBef>
                        <a:spcAft>
                          <a:spcPts val="0"/>
                        </a:spcAft>
                        <a:buClr>
                          <a:srgbClr val="595959"/>
                        </a:buClr>
                        <a:buSzPts val="1050"/>
                        <a:buFont typeface="Play"/>
                        <a:buNone/>
                      </a:pPr>
                      <a:r>
                        <a:rPr lang="en-US" sz="1050" b="0" dirty="0">
                          <a:solidFill>
                            <a:schemeClr val="tx1"/>
                          </a:solidFill>
                          <a:latin typeface="Montserrat Light"/>
                          <a:ea typeface="Montserrat Light"/>
                          <a:cs typeface="Montserrat Light"/>
                          <a:sym typeface="Montserrat Light"/>
                        </a:rPr>
                        <a:t> </a:t>
                      </a:r>
                      <a:endParaRPr sz="1050" b="0"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r h="14438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solidFill>
                          <a:latin typeface="Montserrat Light"/>
                          <a:ea typeface="Montserrat Light"/>
                          <a:cs typeface="Montserrat Light"/>
                          <a:sym typeface="Montserrat Light"/>
                        </a:rPr>
                        <a:t>20 min</a:t>
                      </a:r>
                      <a:endParaRPr sz="1050" b="0">
                        <a:solidFill>
                          <a:schemeClr val="tx1"/>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3"/>
                      </a:pPr>
                      <a:r>
                        <a:rPr lang="en-US" sz="1050" b="0" dirty="0">
                          <a:solidFill>
                            <a:schemeClr val="tx1"/>
                          </a:solidFill>
                          <a:latin typeface="Montserrat Light"/>
                          <a:ea typeface="Montserrat Light"/>
                          <a:cs typeface="Montserrat Light"/>
                          <a:sym typeface="Montserrat Light"/>
                        </a:rPr>
                        <a:t>Ci </a:t>
                      </a:r>
                      <a:r>
                        <a:rPr lang="en-US" sz="1050" b="0" dirty="0" err="1">
                          <a:solidFill>
                            <a:schemeClr val="tx1"/>
                          </a:solidFill>
                          <a:latin typeface="Montserrat Light"/>
                          <a:ea typeface="Montserrat Light"/>
                          <a:cs typeface="Montserrat Light"/>
                          <a:sym typeface="Montserrat Light"/>
                        </a:rPr>
                        <a:t>sarà</a:t>
                      </a:r>
                      <a:r>
                        <a:rPr lang="en-US" sz="1050" b="0" dirty="0">
                          <a:solidFill>
                            <a:schemeClr val="tx1"/>
                          </a:solidFill>
                          <a:latin typeface="Montserrat Light"/>
                          <a:ea typeface="Montserrat Light"/>
                          <a:cs typeface="Montserrat Light"/>
                          <a:sym typeface="Montserrat Light"/>
                        </a:rPr>
                        <a:t> un </a:t>
                      </a:r>
                      <a:r>
                        <a:rPr lang="en-US" sz="1050" b="0" dirty="0" err="1">
                          <a:solidFill>
                            <a:schemeClr val="tx1"/>
                          </a:solidFill>
                          <a:latin typeface="Montserrat Light"/>
                          <a:ea typeface="Montserrat Light"/>
                          <a:cs typeface="Montserrat Light"/>
                          <a:sym typeface="Montserrat Light"/>
                        </a:rPr>
                        <a:t>gomitolo</a:t>
                      </a:r>
                      <a:r>
                        <a:rPr lang="en-US" sz="1050" b="0" dirty="0">
                          <a:solidFill>
                            <a:schemeClr val="tx1"/>
                          </a:solidFill>
                          <a:latin typeface="Montserrat Light"/>
                          <a:ea typeface="Montserrat Light"/>
                          <a:cs typeface="Montserrat Light"/>
                          <a:sym typeface="Montserrat Light"/>
                        </a:rPr>
                        <a:t> di </a:t>
                      </a:r>
                      <a:r>
                        <a:rPr lang="en-US" sz="1050" b="0" dirty="0" err="1">
                          <a:solidFill>
                            <a:schemeClr val="tx1"/>
                          </a:solidFill>
                          <a:latin typeface="Montserrat Light"/>
                          <a:ea typeface="Montserrat Light"/>
                          <a:cs typeface="Montserrat Light"/>
                          <a:sym typeface="Montserrat Light"/>
                        </a:rPr>
                        <a:t>lana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Chiunque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abbia</a:t>
                      </a:r>
                      <a:r>
                        <a:rPr lang="en-US" sz="1050" b="0" dirty="0">
                          <a:solidFill>
                            <a:schemeClr val="tx1"/>
                          </a:solidFill>
                          <a:latin typeface="Montserrat Light"/>
                          <a:ea typeface="Montserrat Light"/>
                          <a:cs typeface="Montserrat Light"/>
                          <a:sym typeface="Montserrat Light"/>
                        </a:rPr>
                        <a:t> il </a:t>
                      </a:r>
                      <a:r>
                        <a:rPr lang="en-US" sz="1050" b="0" dirty="0" err="1">
                          <a:solidFill>
                            <a:schemeClr val="tx1"/>
                          </a:solidFill>
                          <a:latin typeface="Montserrat Light"/>
                          <a:ea typeface="Montserrat Light"/>
                          <a:cs typeface="Montserrat Light"/>
                          <a:sym typeface="Montserrat Light"/>
                        </a:rPr>
                        <a:t>gomitolo</a:t>
                      </a:r>
                      <a:r>
                        <a:rPr lang="en-US" sz="1050" b="0" dirty="0">
                          <a:solidFill>
                            <a:schemeClr val="tx1"/>
                          </a:solidFill>
                          <a:latin typeface="Montserrat Light"/>
                          <a:ea typeface="Montserrat Light"/>
                          <a:cs typeface="Montserrat Light"/>
                          <a:sym typeface="Montserrat Light"/>
                        </a:rPr>
                        <a:t> in mano </a:t>
                      </a:r>
                      <a:r>
                        <a:rPr lang="en-US" sz="1050" b="0" dirty="0" err="1">
                          <a:solidFill>
                            <a:schemeClr val="tx1"/>
                          </a:solidFill>
                          <a:latin typeface="Montserrat Light"/>
                          <a:ea typeface="Montserrat Light"/>
                          <a:cs typeface="Montserrat Light"/>
                          <a:sym typeface="Montserrat Light"/>
                        </a:rPr>
                        <a:t>deve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presentarsi</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nome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località</a:t>
                      </a:r>
                      <a:r>
                        <a:rPr lang="en-US" sz="1050" b="0" dirty="0">
                          <a:solidFill>
                            <a:schemeClr val="tx1"/>
                          </a:solidFill>
                          <a:latin typeface="Montserrat Light"/>
                          <a:ea typeface="Montserrat Light"/>
                          <a:cs typeface="Montserrat Light"/>
                          <a:sym typeface="Montserrat Light"/>
                        </a:rPr>
                        <a:t>) e </a:t>
                      </a:r>
                      <a:r>
                        <a:rPr lang="en-US" sz="1050" b="0" dirty="0" err="1">
                          <a:solidFill>
                            <a:schemeClr val="tx1"/>
                          </a:solidFill>
                          <a:latin typeface="Montserrat Light"/>
                          <a:ea typeface="Montserrat Light"/>
                          <a:cs typeface="Montserrat Light"/>
                          <a:sym typeface="Montserrat Light"/>
                        </a:rPr>
                        <a:t>rispondere</a:t>
                      </a:r>
                      <a:r>
                        <a:rPr lang="en-US" sz="1050" b="0" dirty="0">
                          <a:solidFill>
                            <a:schemeClr val="tx1"/>
                          </a:solidFill>
                          <a:latin typeface="Montserrat Light"/>
                          <a:ea typeface="Montserrat Light"/>
                          <a:cs typeface="Montserrat Light"/>
                          <a:sym typeface="Montserrat Light"/>
                        </a:rPr>
                        <a:t> a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domanda</a:t>
                      </a:r>
                      <a:r>
                        <a:rPr lang="en-US" sz="1050" b="0" dirty="0">
                          <a:solidFill>
                            <a:schemeClr val="tx1"/>
                          </a:solidFill>
                          <a:latin typeface="Montserrat Light"/>
                          <a:ea typeface="Montserrat Light"/>
                          <a:cs typeface="Montserrat Light"/>
                          <a:sym typeface="Montserrat Light"/>
                        </a:rPr>
                        <a:t>. Per </a:t>
                      </a:r>
                      <a:r>
                        <a:rPr lang="en-US" sz="1050" b="0" dirty="0" err="1">
                          <a:solidFill>
                            <a:schemeClr val="tx1"/>
                          </a:solidFill>
                          <a:latin typeface="Montserrat Light"/>
                          <a:ea typeface="Montserrat Light"/>
                          <a:cs typeface="Montserrat Light"/>
                          <a:sym typeface="Montserrat Light"/>
                        </a:rPr>
                        <a:t>farlo</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pescare</a:t>
                      </a:r>
                      <a:r>
                        <a:rPr lang="en-US" sz="1050" b="0" dirty="0">
                          <a:solidFill>
                            <a:schemeClr val="tx1"/>
                          </a:solidFill>
                          <a:latin typeface="Montserrat Light"/>
                          <a:ea typeface="Montserrat Light"/>
                          <a:cs typeface="Montserrat Light"/>
                          <a:sym typeface="Montserrat Light"/>
                        </a:rPr>
                        <a:t> a </a:t>
                      </a:r>
                      <a:r>
                        <a:rPr lang="en-US" sz="1050" b="0" dirty="0" err="1">
                          <a:solidFill>
                            <a:schemeClr val="tx1"/>
                          </a:solidFill>
                          <a:latin typeface="Montserrat Light"/>
                          <a:ea typeface="Montserrat Light"/>
                          <a:cs typeface="Montserrat Light"/>
                          <a:sym typeface="Montserrat Light"/>
                        </a:rPr>
                        <a:t>caso</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carta con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domanda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che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rifletta</a:t>
                      </a:r>
                      <a:r>
                        <a:rPr lang="en-US" sz="1050" b="0" dirty="0">
                          <a:solidFill>
                            <a:schemeClr val="tx1"/>
                          </a:solidFill>
                          <a:latin typeface="Montserrat Light"/>
                          <a:ea typeface="Montserrat Light"/>
                          <a:cs typeface="Montserrat Light"/>
                          <a:sym typeface="Montserrat Light"/>
                        </a:rPr>
                        <a:t> la </a:t>
                      </a:r>
                      <a:r>
                        <a:rPr lang="en-US" sz="1050" b="0" dirty="0" err="1">
                          <a:solidFill>
                            <a:schemeClr val="tx1"/>
                          </a:solidFill>
                          <a:latin typeface="Montserrat Light"/>
                          <a:ea typeface="Montserrat Light"/>
                          <a:cs typeface="Montserrat Light"/>
                          <a:sym typeface="Montserrat Light"/>
                        </a:rPr>
                        <a:t>sua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esperienza</a:t>
                      </a:r>
                      <a:r>
                        <a:rPr lang="en-US" sz="1050" b="0" dirty="0">
                          <a:solidFill>
                            <a:schemeClr val="tx1"/>
                          </a:solidFill>
                          <a:latin typeface="Montserrat Light"/>
                          <a:ea typeface="Montserrat Light"/>
                          <a:cs typeface="Montserrat Light"/>
                          <a:sym typeface="Montserrat Light"/>
                        </a:rPr>
                        <a:t> o </a:t>
                      </a:r>
                      <a:r>
                        <a:rPr lang="en-US" sz="1050" b="0" dirty="0" err="1">
                          <a:solidFill>
                            <a:schemeClr val="tx1"/>
                          </a:solidFill>
                          <a:latin typeface="Montserrat Light"/>
                          <a:ea typeface="Montserrat Light"/>
                          <a:cs typeface="Montserrat Light"/>
                          <a:sym typeface="Montserrat Light"/>
                        </a:rPr>
                        <a:t>opinione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sulla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sua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città</a:t>
                      </a:r>
                      <a:r>
                        <a:rPr lang="en-US" sz="1050" b="0" dirty="0">
                          <a:solidFill>
                            <a:schemeClr val="tx1"/>
                          </a:solidFill>
                          <a:latin typeface="Montserrat Light"/>
                          <a:ea typeface="Montserrat Light"/>
                          <a:cs typeface="Montserrat Light"/>
                          <a:sym typeface="Montserrat Light"/>
                        </a:rPr>
                        <a:t> - </a:t>
                      </a:r>
                      <a:r>
                        <a:rPr lang="en-US" sz="1050" b="0" dirty="0" err="1">
                          <a:solidFill>
                            <a:schemeClr val="tx1"/>
                          </a:solidFill>
                          <a:latin typeface="Montserrat Light"/>
                          <a:ea typeface="Montserrat Light"/>
                          <a:cs typeface="Montserrat Light"/>
                          <a:sym typeface="Montserrat Light"/>
                        </a:rPr>
                        <a:t>esempi</a:t>
                      </a:r>
                      <a:r>
                        <a:rPr lang="en-US" sz="1050" b="0"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cosa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c'è</a:t>
                      </a:r>
                      <a:r>
                        <a:rPr lang="en-US" sz="1050" b="1" dirty="0">
                          <a:solidFill>
                            <a:schemeClr val="tx1"/>
                          </a:solidFill>
                          <a:latin typeface="Montserrat Light"/>
                          <a:ea typeface="Montserrat Light"/>
                          <a:cs typeface="Montserrat Light"/>
                          <a:sym typeface="Montserrat Light"/>
                        </a:rPr>
                        <a:t> di </a:t>
                      </a:r>
                      <a:r>
                        <a:rPr lang="en-US" sz="1050" b="1" dirty="0" err="1">
                          <a:solidFill>
                            <a:schemeClr val="tx1"/>
                          </a:solidFill>
                          <a:latin typeface="Montserrat Light"/>
                          <a:ea typeface="Montserrat Light"/>
                          <a:cs typeface="Montserrat Light"/>
                          <a:sym typeface="Montserrat Light"/>
                        </a:rPr>
                        <a:t>sbagliato</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nella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tua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città</a:t>
                      </a:r>
                      <a:r>
                        <a:rPr lang="en-US" sz="1050" b="1" dirty="0">
                          <a:solidFill>
                            <a:schemeClr val="tx1"/>
                          </a:solidFill>
                          <a:latin typeface="Montserrat Light"/>
                          <a:ea typeface="Montserrat Light"/>
                          <a:cs typeface="Montserrat Light"/>
                          <a:sym typeface="Montserrat Light"/>
                        </a:rPr>
                        <a:t>? Qual è la </a:t>
                      </a:r>
                      <a:r>
                        <a:rPr lang="en-US" sz="1050" b="1" dirty="0" err="1">
                          <a:solidFill>
                            <a:schemeClr val="tx1"/>
                          </a:solidFill>
                          <a:latin typeface="Montserrat Light"/>
                          <a:ea typeface="Montserrat Light"/>
                          <a:cs typeface="Montserrat Light"/>
                          <a:sym typeface="Montserrat Light"/>
                        </a:rPr>
                        <a:t>cosa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più</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divertente</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che</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ti</a:t>
                      </a:r>
                      <a:r>
                        <a:rPr lang="en-US" sz="1050" b="1" dirty="0">
                          <a:solidFill>
                            <a:schemeClr val="tx1"/>
                          </a:solidFill>
                          <a:latin typeface="Montserrat Light"/>
                          <a:ea typeface="Montserrat Light"/>
                          <a:cs typeface="Montserrat Light"/>
                          <a:sym typeface="Montserrat Light"/>
                        </a:rPr>
                        <a:t> è </a:t>
                      </a:r>
                      <a:r>
                        <a:rPr lang="en-US" sz="1050" b="1" dirty="0" err="1">
                          <a:solidFill>
                            <a:schemeClr val="tx1"/>
                          </a:solidFill>
                          <a:latin typeface="Montserrat Light"/>
                          <a:ea typeface="Montserrat Light"/>
                          <a:cs typeface="Montserrat Light"/>
                          <a:sym typeface="Montserrat Light"/>
                        </a:rPr>
                        <a:t>successa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nella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tua</a:t>
                      </a:r>
                      <a:r>
                        <a:rPr lang="en-US" sz="1050" b="1" dirty="0">
                          <a:solidFill>
                            <a:schemeClr val="tx1"/>
                          </a:solidFill>
                          <a:latin typeface="Montserrat Light"/>
                          <a:ea typeface="Montserrat Light"/>
                          <a:cs typeface="Montserrat Light"/>
                          <a:sym typeface="Montserrat Light"/>
                        </a:rPr>
                        <a:t> </a:t>
                      </a:r>
                      <a:r>
                        <a:rPr lang="en-US" sz="1050" b="1" dirty="0" err="1">
                          <a:solidFill>
                            <a:schemeClr val="tx1"/>
                          </a:solidFill>
                          <a:latin typeface="Montserrat Light"/>
                          <a:ea typeface="Montserrat Light"/>
                          <a:cs typeface="Montserrat Light"/>
                          <a:sym typeface="Montserrat Light"/>
                        </a:rPr>
                        <a:t>città</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Anche</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chi </a:t>
                      </a:r>
                      <a:r>
                        <a:rPr lang="en-US" sz="1050" dirty="0" err="1">
                          <a:solidFill>
                            <a:schemeClr val="tx1"/>
                          </a:solidFill>
                          <a:latin typeface="Montserrat Light"/>
                          <a:ea typeface="Montserrat Light"/>
                          <a:cs typeface="Montserrat Light"/>
                          <a:sym typeface="Montserrat Light"/>
                        </a:rPr>
                        <a:t>coordina</a:t>
                      </a:r>
                      <a:r>
                        <a:rPr lang="en-US" sz="1050" dirty="0">
                          <a:solidFill>
                            <a:schemeClr val="tx1"/>
                          </a:solidFill>
                          <a:latin typeface="Montserrat Light"/>
                          <a:ea typeface="Montserrat Light"/>
                          <a:cs typeface="Montserrat Light"/>
                          <a:sym typeface="Montserrat Light"/>
                        </a:rPr>
                        <a:t> la </a:t>
                      </a:r>
                      <a:r>
                        <a:rPr lang="en-US" sz="1050" dirty="0" err="1">
                          <a:solidFill>
                            <a:schemeClr val="tx1"/>
                          </a:solidFill>
                          <a:latin typeface="Montserrat Light"/>
                          <a:ea typeface="Montserrat Light"/>
                          <a:cs typeface="Montserrat Light"/>
                          <a:sym typeface="Montserrat Light"/>
                        </a:rPr>
                        <a:t>sessione</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a:t>
                      </a:r>
                      <a:r>
                        <a:rPr lang="en-US" sz="1050" dirty="0" err="1">
                          <a:solidFill>
                            <a:schemeClr val="tx1"/>
                          </a:solidFill>
                          <a:latin typeface="Montserrat Light"/>
                          <a:ea typeface="Montserrat Light"/>
                          <a:cs typeface="Montserrat Light"/>
                          <a:sym typeface="Montserrat Light"/>
                        </a:rPr>
                        <a:t>eve</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partecipare</a:t>
                      </a:r>
                      <a:r>
                        <a:rPr lang="en-US" sz="1050" b="0" dirty="0">
                          <a:solidFill>
                            <a:schemeClr val="tx1"/>
                          </a:solidFill>
                          <a:latin typeface="Montserrat Light"/>
                          <a:ea typeface="Montserrat Light"/>
                          <a:cs typeface="Montserrat Light"/>
                          <a:sym typeface="Montserrat Light"/>
                        </a:rPr>
                        <a:t> a </a:t>
                      </a:r>
                      <a:r>
                        <a:rPr lang="en-US" sz="1050" b="0" dirty="0" err="1">
                          <a:solidFill>
                            <a:schemeClr val="tx1"/>
                          </a:solidFill>
                          <a:latin typeface="Montserrat Light"/>
                          <a:ea typeface="Montserrat Light"/>
                          <a:cs typeface="Montserrat Light"/>
                          <a:sym typeface="Montserrat Light"/>
                        </a:rPr>
                        <a:t>questa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dinamica</a:t>
                      </a:r>
                      <a:r>
                        <a:rPr lang="en-US" sz="1050" b="0" dirty="0">
                          <a:solidFill>
                            <a:schemeClr val="tx1"/>
                          </a:solidFill>
                          <a:latin typeface="Montserrat Light"/>
                          <a:ea typeface="Montserrat Light"/>
                          <a:cs typeface="Montserrat Light"/>
                          <a:sym typeface="Montserrat Light"/>
                        </a:rPr>
                        <a:t>.</a:t>
                      </a:r>
                      <a:endParaRPr sz="1050" b="0" dirty="0">
                        <a:solidFill>
                          <a:schemeClr val="tx1"/>
                        </a:solidFill>
                        <a:latin typeface="Montserrat Light"/>
                        <a:ea typeface="Montserrat Light"/>
                        <a:cs typeface="Montserrat Light"/>
                        <a:sym typeface="Montserrat Light"/>
                      </a:endParaRPr>
                    </a:p>
                    <a:p>
                      <a:pPr marL="171450" marR="0" lvl="0" indent="-171450" algn="l" rtl="0">
                        <a:lnSpc>
                          <a:spcPct val="107000"/>
                        </a:lnSpc>
                        <a:spcBef>
                          <a:spcPts val="800"/>
                        </a:spcBef>
                        <a:spcAft>
                          <a:spcPts val="0"/>
                        </a:spcAft>
                        <a:buClr>
                          <a:srgbClr val="595959"/>
                        </a:buClr>
                        <a:buSzPts val="1050"/>
                        <a:buFont typeface="Arial"/>
                        <a:buChar char="•"/>
                      </a:pPr>
                      <a:r>
                        <a:rPr lang="en-US" sz="1050" b="0" dirty="0" err="1">
                          <a:solidFill>
                            <a:schemeClr val="tx1"/>
                          </a:solidFill>
                          <a:latin typeface="Montserrat Light"/>
                          <a:ea typeface="Montserrat Light"/>
                          <a:cs typeface="Montserrat Light"/>
                          <a:sym typeface="Montserrat Light"/>
                        </a:rPr>
                        <a:t>Quando</a:t>
                      </a:r>
                      <a:r>
                        <a:rPr lang="en-US" sz="1050" b="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ciascuna</a:t>
                      </a:r>
                      <a:r>
                        <a:rPr lang="en-US" sz="1050" dirty="0">
                          <a:solidFill>
                            <a:schemeClr val="tx1"/>
                          </a:solidFill>
                          <a:latin typeface="Montserrat Light"/>
                          <a:ea typeface="Montserrat Light"/>
                          <a:cs typeface="Montserrat Light"/>
                          <a:sym typeface="Montserrat Light"/>
                        </a:rPr>
                        <a:t> persona </a:t>
                      </a:r>
                      <a:r>
                        <a:rPr lang="en-US" sz="1050" b="0" dirty="0">
                          <a:solidFill>
                            <a:schemeClr val="tx1"/>
                          </a:solidFill>
                          <a:latin typeface="Montserrat Light"/>
                          <a:ea typeface="Montserrat Light"/>
                          <a:cs typeface="Montserrat Light"/>
                          <a:sym typeface="Montserrat Light"/>
                        </a:rPr>
                        <a:t> ha </a:t>
                      </a:r>
                      <a:r>
                        <a:rPr lang="en-US" sz="1050" b="0" dirty="0" err="1">
                          <a:solidFill>
                            <a:schemeClr val="tx1"/>
                          </a:solidFill>
                          <a:latin typeface="Montserrat Light"/>
                          <a:ea typeface="Montserrat Light"/>
                          <a:cs typeface="Montserrat Light"/>
                          <a:sym typeface="Montserrat Light"/>
                        </a:rPr>
                        <a:t>terminato</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la </a:t>
                      </a:r>
                      <a:r>
                        <a:rPr lang="en-US" sz="1050" dirty="0" err="1">
                          <a:solidFill>
                            <a:schemeClr val="tx1"/>
                          </a:solidFill>
                          <a:latin typeface="Montserrat Light"/>
                          <a:ea typeface="Montserrat Light"/>
                          <a:cs typeface="Montserrat Light"/>
                          <a:sym typeface="Montserrat Light"/>
                        </a:rPr>
                        <a:t>sua</a:t>
                      </a:r>
                      <a:r>
                        <a:rPr lang="en-US" sz="1050" dirty="0">
                          <a:solidFill>
                            <a:schemeClr val="tx1"/>
                          </a:solidFill>
                          <a:latin typeface="Montserrat Light"/>
                          <a:ea typeface="Montserrat Light"/>
                          <a:cs typeface="Montserrat Light"/>
                          <a:sym typeface="Montserrat Light"/>
                        </a:rPr>
                        <a:t> breve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presentazione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passare</a:t>
                      </a:r>
                      <a:r>
                        <a:rPr lang="en-US" sz="1050" b="0" dirty="0">
                          <a:solidFill>
                            <a:schemeClr val="tx1"/>
                          </a:solidFill>
                          <a:latin typeface="Montserrat Light"/>
                          <a:ea typeface="Montserrat Light"/>
                          <a:cs typeface="Montserrat Light"/>
                          <a:sym typeface="Montserrat Light"/>
                        </a:rPr>
                        <a:t> il </a:t>
                      </a:r>
                      <a:r>
                        <a:rPr lang="en-US" sz="1050" b="0" dirty="0" err="1">
                          <a:solidFill>
                            <a:schemeClr val="tx1"/>
                          </a:solidFill>
                          <a:latin typeface="Montserrat Light"/>
                          <a:ea typeface="Montserrat Light"/>
                          <a:cs typeface="Montserrat Light"/>
                          <a:sym typeface="Montserrat Light"/>
                        </a:rPr>
                        <a:t>gomitolo</a:t>
                      </a:r>
                      <a:r>
                        <a:rPr lang="en-US" sz="1050" b="0" dirty="0">
                          <a:solidFill>
                            <a:schemeClr val="tx1"/>
                          </a:solidFill>
                          <a:latin typeface="Montserrat Light"/>
                          <a:ea typeface="Montserrat Light"/>
                          <a:cs typeface="Montserrat Light"/>
                          <a:sym typeface="Montserrat Light"/>
                        </a:rPr>
                        <a:t> di </a:t>
                      </a:r>
                      <a:r>
                        <a:rPr lang="en-US" sz="1050" b="0" dirty="0" err="1">
                          <a:solidFill>
                            <a:schemeClr val="tx1"/>
                          </a:solidFill>
                          <a:latin typeface="Montserrat Light"/>
                          <a:ea typeface="Montserrat Light"/>
                          <a:cs typeface="Montserrat Light"/>
                          <a:sym typeface="Montserrat Light"/>
                        </a:rPr>
                        <a:t>lana</a:t>
                      </a:r>
                      <a:r>
                        <a:rPr lang="en-US" sz="1050" b="0" dirty="0">
                          <a:solidFill>
                            <a:schemeClr val="tx1"/>
                          </a:solidFill>
                          <a:latin typeface="Montserrat Light"/>
                          <a:ea typeface="Montserrat Light"/>
                          <a:cs typeface="Montserrat Light"/>
                          <a:sym typeface="Montserrat Light"/>
                        </a:rPr>
                        <a:t> a </a:t>
                      </a:r>
                      <a:r>
                        <a:rPr lang="en-US" sz="1050" b="0" dirty="0" err="1">
                          <a:solidFill>
                            <a:schemeClr val="tx1"/>
                          </a:solidFill>
                          <a:latin typeface="Montserrat Light"/>
                          <a:ea typeface="Montserrat Light"/>
                          <a:cs typeface="Montserrat Light"/>
                          <a:sym typeface="Montserrat Light"/>
                        </a:rPr>
                        <a:t>un</a:t>
                      </a:r>
                      <a:r>
                        <a:rPr lang="en-US" sz="1050" dirty="0" err="1">
                          <a:solidFill>
                            <a:schemeClr val="tx1"/>
                          </a:solidFill>
                          <a:latin typeface="Montserrat Light"/>
                          <a:ea typeface="Montserrat Light"/>
                          <a:cs typeface="Montserrat Light"/>
                          <a:sym typeface="Montserrat Light"/>
                        </a:rPr>
                        <a:t>’</a:t>
                      </a:r>
                      <a:r>
                        <a:rPr lang="en-US" sz="1050" b="0" dirty="0" err="1">
                          <a:solidFill>
                            <a:schemeClr val="tx1"/>
                          </a:solidFill>
                          <a:latin typeface="Montserrat Light"/>
                          <a:ea typeface="Montserrat Light"/>
                          <a:cs typeface="Montserrat Light"/>
                          <a:sym typeface="Montserrat Light"/>
                        </a:rPr>
                        <a:t>altr</a:t>
                      </a:r>
                      <a:r>
                        <a:rPr lang="en-US" sz="1050" dirty="0" err="1">
                          <a:solidFill>
                            <a:schemeClr val="tx1"/>
                          </a:solidFill>
                          <a:latin typeface="Montserrat Light"/>
                          <a:ea typeface="Montserrat Light"/>
                          <a:cs typeface="Montserrat Light"/>
                          <a:sym typeface="Montserrat Light"/>
                        </a:rPr>
                        <a:t>a</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persona </a:t>
                      </a:r>
                      <a:r>
                        <a:rPr lang="en-US" sz="1050" dirty="0" err="1">
                          <a:solidFill>
                            <a:schemeClr val="tx1"/>
                          </a:solidFill>
                          <a:latin typeface="Montserrat Light"/>
                          <a:ea typeface="Montserrat Light"/>
                          <a:cs typeface="Montserrat Light"/>
                          <a:sym typeface="Montserrat Light"/>
                        </a:rPr>
                        <a:t>scelta</a:t>
                      </a:r>
                      <a:r>
                        <a:rPr lang="en-US" sz="1050" dirty="0">
                          <a:solidFill>
                            <a:schemeClr val="tx1"/>
                          </a:solidFill>
                          <a:latin typeface="Montserrat Light"/>
                          <a:ea typeface="Montserrat Light"/>
                          <a:cs typeface="Montserrat Light"/>
                          <a:sym typeface="Montserrat Light"/>
                        </a:rPr>
                        <a:t> a </a:t>
                      </a:r>
                      <a:r>
                        <a:rPr lang="en-US" sz="1050" dirty="0" err="1">
                          <a:solidFill>
                            <a:schemeClr val="tx1"/>
                          </a:solidFill>
                          <a:latin typeface="Montserrat Light"/>
                          <a:ea typeface="Montserrat Light"/>
                          <a:cs typeface="Montserrat Light"/>
                          <a:sym typeface="Montserrat Light"/>
                        </a:rPr>
                        <a:t>caso</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nel</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gruppo</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tenendo</a:t>
                      </a:r>
                      <a:r>
                        <a:rPr lang="en-US" sz="1050" b="0" dirty="0">
                          <a:solidFill>
                            <a:schemeClr val="tx1"/>
                          </a:solidFill>
                          <a:latin typeface="Montserrat Light"/>
                          <a:ea typeface="Montserrat Light"/>
                          <a:cs typeface="Montserrat Light"/>
                          <a:sym typeface="Montserrat Light"/>
                        </a:rPr>
                        <a:t> il filo in mano. </a:t>
                      </a:r>
                      <a:r>
                        <a:rPr lang="en-US" sz="1050" b="0" dirty="0" err="1">
                          <a:solidFill>
                            <a:schemeClr val="tx1"/>
                          </a:solidFill>
                          <a:latin typeface="Montserrat Light"/>
                          <a:ea typeface="Montserrat Light"/>
                          <a:cs typeface="Montserrat Light"/>
                          <a:sym typeface="Montserrat Light"/>
                        </a:rPr>
                        <a:t>L</a:t>
                      </a:r>
                      <a:r>
                        <a:rPr lang="en-US" sz="1050" dirty="0" err="1">
                          <a:solidFill>
                            <a:schemeClr val="tx1"/>
                          </a:solidFill>
                          <a:latin typeface="Montserrat Light"/>
                          <a:ea typeface="Montserrat Light"/>
                          <a:cs typeface="Montserrat Light"/>
                          <a:sym typeface="Montserrat Light"/>
                        </a:rPr>
                        <a:t>’attività</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continuare</a:t>
                      </a:r>
                      <a:r>
                        <a:rPr lang="en-US" sz="1050" b="0" dirty="0">
                          <a:solidFill>
                            <a:schemeClr val="tx1"/>
                          </a:solidFill>
                          <a:latin typeface="Montserrat Light"/>
                          <a:ea typeface="Montserrat Light"/>
                          <a:cs typeface="Montserrat Light"/>
                          <a:sym typeface="Montserrat Light"/>
                        </a:rPr>
                        <a:t> in </a:t>
                      </a:r>
                      <a:r>
                        <a:rPr lang="en-US" sz="1050" b="0" dirty="0" err="1">
                          <a:solidFill>
                            <a:schemeClr val="tx1"/>
                          </a:solidFill>
                          <a:latin typeface="Montserrat Light"/>
                          <a:ea typeface="Montserrat Light"/>
                          <a:cs typeface="Montserrat Light"/>
                          <a:sym typeface="Montserrat Light"/>
                        </a:rPr>
                        <a:t>questo</a:t>
                      </a:r>
                      <a:r>
                        <a:rPr lang="en-US" sz="1050" b="0" dirty="0">
                          <a:solidFill>
                            <a:schemeClr val="tx1"/>
                          </a:solidFill>
                          <a:latin typeface="Montserrat Light"/>
                          <a:ea typeface="Montserrat Light"/>
                          <a:cs typeface="Montserrat Light"/>
                          <a:sym typeface="Montserrat Light"/>
                        </a:rPr>
                        <a:t> modo </a:t>
                      </a:r>
                      <a:r>
                        <a:rPr lang="en-US" sz="1050" b="0" dirty="0" err="1">
                          <a:solidFill>
                            <a:schemeClr val="tx1"/>
                          </a:solidFill>
                          <a:latin typeface="Montserrat Light"/>
                          <a:ea typeface="Montserrat Light"/>
                          <a:cs typeface="Montserrat Light"/>
                          <a:sym typeface="Montserrat Light"/>
                        </a:rPr>
                        <a:t>finché</a:t>
                      </a:r>
                      <a:r>
                        <a:rPr lang="en-US" sz="1050" b="0" dirty="0">
                          <a:solidFill>
                            <a:schemeClr val="tx1"/>
                          </a:solidFill>
                          <a:latin typeface="Montserrat Light"/>
                          <a:ea typeface="Montserrat Light"/>
                          <a:cs typeface="Montserrat Light"/>
                          <a:sym typeface="Montserrat Light"/>
                        </a:rPr>
                        <a:t> non </a:t>
                      </a:r>
                      <a:r>
                        <a:rPr lang="en-US" sz="1050" b="0" dirty="0" err="1">
                          <a:solidFill>
                            <a:schemeClr val="tx1"/>
                          </a:solidFill>
                          <a:latin typeface="Montserrat Light"/>
                          <a:ea typeface="Montserrat Light"/>
                          <a:cs typeface="Montserrat Light"/>
                          <a:sym typeface="Montserrat Light"/>
                        </a:rPr>
                        <a:t>si</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arriva</a:t>
                      </a:r>
                      <a:r>
                        <a:rPr lang="en-US" sz="1050" b="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all’ultima</a:t>
                      </a:r>
                      <a:r>
                        <a:rPr lang="en-US" sz="1050" dirty="0">
                          <a:solidFill>
                            <a:schemeClr val="tx1"/>
                          </a:solidFill>
                          <a:latin typeface="Montserrat Light"/>
                          <a:ea typeface="Montserrat Light"/>
                          <a:cs typeface="Montserrat Light"/>
                          <a:sym typeface="Montserrat Light"/>
                        </a:rPr>
                        <a:t> persona, </a:t>
                      </a:r>
                      <a:r>
                        <a:rPr lang="en-US" sz="1050" dirty="0" err="1">
                          <a:solidFill>
                            <a:schemeClr val="tx1"/>
                          </a:solidFill>
                          <a:latin typeface="Montserrat Light"/>
                          <a:ea typeface="Montserrat Light"/>
                          <a:cs typeface="Montserrat Light"/>
                          <a:sym typeface="Montserrat Light"/>
                        </a:rPr>
                        <a:t>nel</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frattempo</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si</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sarà</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formata</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rete </a:t>
                      </a:r>
                      <a:r>
                        <a:rPr lang="en-US" sz="1050" dirty="0">
                          <a:solidFill>
                            <a:schemeClr val="tx1"/>
                          </a:solidFill>
                          <a:latin typeface="Montserrat Light"/>
                          <a:ea typeface="Montserrat Light"/>
                          <a:cs typeface="Montserrat Light"/>
                          <a:sym typeface="Montserrat Light"/>
                        </a:rPr>
                        <a:t>di </a:t>
                      </a:r>
                      <a:r>
                        <a:rPr lang="en-US" sz="1050" dirty="0" err="1">
                          <a:solidFill>
                            <a:schemeClr val="tx1"/>
                          </a:solidFill>
                          <a:latin typeface="Montserrat Light"/>
                          <a:ea typeface="Montserrat Light"/>
                          <a:cs typeface="Montserrat Light"/>
                          <a:sym typeface="Montserrat Light"/>
                        </a:rPr>
                        <a:t>fili</a:t>
                      </a:r>
                      <a:r>
                        <a:rPr lang="en-US" sz="1050" dirty="0">
                          <a:solidFill>
                            <a:schemeClr val="tx1"/>
                          </a:solidFill>
                          <a:latin typeface="Montserrat Light"/>
                          <a:ea typeface="Montserrat Light"/>
                          <a:cs typeface="Montserrat Light"/>
                          <a:sym typeface="Montserrat Light"/>
                        </a:rPr>
                        <a:t> di </a:t>
                      </a:r>
                      <a:r>
                        <a:rPr lang="en-US" sz="1050" dirty="0" err="1">
                          <a:solidFill>
                            <a:schemeClr val="tx1"/>
                          </a:solidFill>
                          <a:latin typeface="Montserrat Light"/>
                          <a:ea typeface="Montserrat Light"/>
                          <a:cs typeface="Montserrat Light"/>
                          <a:sym typeface="Montserrat Light"/>
                        </a:rPr>
                        <a:t>lana</a:t>
                      </a:r>
                      <a:r>
                        <a:rPr lang="en-US" sz="1050" dirty="0">
                          <a:solidFill>
                            <a:schemeClr val="tx1"/>
                          </a:solidFill>
                          <a:latin typeface="Montserrat Light"/>
                          <a:ea typeface="Montserrat Light"/>
                          <a:cs typeface="Montserrat Light"/>
                          <a:sym typeface="Montserrat Light"/>
                        </a:rPr>
                        <a:t>.</a:t>
                      </a:r>
                      <a:endParaRPr dirty="0">
                        <a:solidFill>
                          <a:schemeClr val="tx1"/>
                        </a:solidFill>
                      </a:endParaRPr>
                    </a:p>
                    <a:p>
                      <a:pPr marL="457200" marR="0" lvl="1" indent="0" algn="l" rtl="0">
                        <a:lnSpc>
                          <a:spcPct val="107000"/>
                        </a:lnSpc>
                        <a:spcBef>
                          <a:spcPts val="800"/>
                        </a:spcBef>
                        <a:spcAft>
                          <a:spcPts val="0"/>
                        </a:spcAft>
                        <a:buClr>
                          <a:srgbClr val="595959"/>
                        </a:buClr>
                        <a:buSzPts val="1050"/>
                        <a:buFont typeface="Arial"/>
                        <a:buNone/>
                      </a:pPr>
                      <a:r>
                        <a:rPr lang="en-US" sz="1050" b="0" u="sng" strike="noStrike" cap="none" dirty="0">
                          <a:solidFill>
                            <a:schemeClr val="tx1"/>
                          </a:solidFill>
                          <a:latin typeface="Montserrat Light"/>
                          <a:ea typeface="Montserrat Light"/>
                          <a:cs typeface="Montserrat Light"/>
                          <a:sym typeface="Montserrat Light"/>
                        </a:rPr>
                        <a:t>*Il </a:t>
                      </a:r>
                      <a:r>
                        <a:rPr lang="en-US" sz="1050" b="0" u="sng" strike="noStrike" cap="none" dirty="0" err="1">
                          <a:solidFill>
                            <a:schemeClr val="tx1"/>
                          </a:solidFill>
                          <a:latin typeface="Montserrat Light"/>
                          <a:ea typeface="Montserrat Light"/>
                          <a:cs typeface="Montserrat Light"/>
                          <a:sym typeface="Montserrat Light"/>
                        </a:rPr>
                        <a:t>documento</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BallofWood_Questions</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si</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trova</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nella</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cartella</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della</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sessione</a:t>
                      </a:r>
                      <a:r>
                        <a:rPr lang="en-US" sz="1050" b="0" u="sng" strike="noStrike" cap="none" dirty="0">
                          <a:solidFill>
                            <a:schemeClr val="tx1"/>
                          </a:solidFill>
                          <a:latin typeface="Montserrat Light"/>
                          <a:ea typeface="Montserrat Light"/>
                          <a:cs typeface="Montserrat Light"/>
                          <a:sym typeface="Montserrat Light"/>
                        </a:rPr>
                        <a:t>, </a:t>
                      </a:r>
                      <a:r>
                        <a:rPr lang="en-US" sz="1050" b="0" u="sng" strike="noStrike" cap="none" dirty="0" err="1">
                          <a:solidFill>
                            <a:schemeClr val="tx1"/>
                          </a:solidFill>
                          <a:latin typeface="Montserrat Light"/>
                          <a:ea typeface="Montserrat Light"/>
                          <a:cs typeface="Montserrat Light"/>
                          <a:sym typeface="Montserrat Light"/>
                        </a:rPr>
                        <a:t>stampa</a:t>
                      </a:r>
                      <a:r>
                        <a:rPr lang="en-US" sz="1050" u="sng" dirty="0">
                          <a:solidFill>
                            <a:schemeClr val="tx1"/>
                          </a:solidFill>
                          <a:latin typeface="Montserrat Light"/>
                          <a:ea typeface="Montserrat Light"/>
                          <a:cs typeface="Montserrat Light"/>
                          <a:sym typeface="Montserrat Light"/>
                        </a:rPr>
                        <a:t> </a:t>
                      </a:r>
                      <a:r>
                        <a:rPr lang="en-US" sz="1050" b="0" u="sng" strike="noStrike" cap="none" dirty="0">
                          <a:solidFill>
                            <a:schemeClr val="tx1"/>
                          </a:solidFill>
                          <a:latin typeface="Montserrat Light"/>
                          <a:ea typeface="Montserrat Light"/>
                          <a:cs typeface="Montserrat Light"/>
                          <a:sym typeface="Montserrat Light"/>
                        </a:rPr>
                        <a:t> e </a:t>
                      </a:r>
                      <a:r>
                        <a:rPr lang="en-US" sz="1050" b="0" u="sng" strike="noStrike" cap="none" dirty="0" err="1">
                          <a:solidFill>
                            <a:schemeClr val="tx1"/>
                          </a:solidFill>
                          <a:latin typeface="Montserrat Light"/>
                          <a:ea typeface="Montserrat Light"/>
                          <a:cs typeface="Montserrat Light"/>
                          <a:sym typeface="Montserrat Light"/>
                        </a:rPr>
                        <a:t>ritaglia</a:t>
                      </a:r>
                      <a:r>
                        <a:rPr lang="en-US" sz="1050" u="sng" dirty="0">
                          <a:solidFill>
                            <a:schemeClr val="tx1"/>
                          </a:solidFill>
                          <a:latin typeface="Montserrat Light"/>
                          <a:ea typeface="Montserrat Light"/>
                          <a:cs typeface="Montserrat Light"/>
                          <a:sym typeface="Montserrat Light"/>
                        </a:rPr>
                        <a:t> </a:t>
                      </a:r>
                      <a:r>
                        <a:rPr lang="en-US" sz="1050" b="0" u="sng" strike="noStrike" cap="none" dirty="0">
                          <a:solidFill>
                            <a:schemeClr val="tx1"/>
                          </a:solidFill>
                          <a:latin typeface="Montserrat Light"/>
                          <a:ea typeface="Montserrat Light"/>
                          <a:cs typeface="Montserrat Light"/>
                          <a:sym typeface="Montserrat Light"/>
                        </a:rPr>
                        <a:t>le carte.</a:t>
                      </a:r>
                      <a:endParaRPr dirty="0">
                        <a:solidFill>
                          <a:schemeClr val="tx1"/>
                        </a:solidFill>
                      </a:endParaRPr>
                    </a:p>
                    <a:p>
                      <a:pPr marL="457200" marR="0" lvl="1" indent="0" algn="l" rtl="0">
                        <a:lnSpc>
                          <a:spcPct val="107000"/>
                        </a:lnSpc>
                        <a:spcBef>
                          <a:spcPts val="800"/>
                        </a:spcBef>
                        <a:spcAft>
                          <a:spcPts val="0"/>
                        </a:spcAft>
                        <a:buClr>
                          <a:schemeClr val="dk1"/>
                        </a:buClr>
                        <a:buSzPts val="100"/>
                        <a:buFont typeface="Arial"/>
                        <a:buNone/>
                      </a:pPr>
                      <a:endParaRPr sz="100" b="0" u="none" strike="noStrike" cap="none"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5"/>
                  </a:ext>
                </a:extLst>
              </a:tr>
              <a:tr h="1075400">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solidFill>
                          <a:latin typeface="Montserrat Light"/>
                          <a:ea typeface="Montserrat Light"/>
                          <a:cs typeface="Montserrat Light"/>
                          <a:sym typeface="Montserrat Light"/>
                        </a:rPr>
                        <a:t>5 min</a:t>
                      </a:r>
                      <a:endParaRPr sz="1050" b="0">
                        <a:solidFill>
                          <a:schemeClr val="tx1"/>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4"/>
                      </a:pPr>
                      <a:r>
                        <a:rPr lang="en-US" sz="1050" b="0" dirty="0">
                          <a:solidFill>
                            <a:schemeClr val="tx1"/>
                          </a:solidFill>
                          <a:latin typeface="Montserrat Light"/>
                          <a:ea typeface="Montserrat Light"/>
                          <a:cs typeface="Montserrat Light"/>
                          <a:sym typeface="Montserrat Light"/>
                        </a:rPr>
                        <a:t>Dopo </a:t>
                      </a:r>
                      <a:r>
                        <a:rPr lang="en-US" sz="1050" b="0" dirty="0" err="1">
                          <a:solidFill>
                            <a:schemeClr val="tx1"/>
                          </a:solidFill>
                          <a:latin typeface="Montserrat Light"/>
                          <a:ea typeface="Montserrat Light"/>
                          <a:cs typeface="Montserrat Light"/>
                          <a:sym typeface="Montserrat Light"/>
                        </a:rPr>
                        <a:t>che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tutt</a:t>
                      </a:r>
                      <a:r>
                        <a:rPr lang="en-US" sz="1050" dirty="0" err="1">
                          <a:solidFill>
                            <a:schemeClr val="tx1"/>
                          </a:solidFill>
                          <a:latin typeface="Montserrat Light"/>
                          <a:ea typeface="Montserrat Light"/>
                          <a:cs typeface="Montserrat Light"/>
                          <a:sym typeface="Montserrat Light"/>
                        </a:rPr>
                        <a:t>o</a:t>
                      </a:r>
                      <a:r>
                        <a:rPr lang="en-US" sz="1050" dirty="0">
                          <a:solidFill>
                            <a:schemeClr val="tx1"/>
                          </a:solidFill>
                          <a:latin typeface="Montserrat Light"/>
                          <a:ea typeface="Montserrat Light"/>
                          <a:cs typeface="Montserrat Light"/>
                          <a:sym typeface="Montserrat Light"/>
                        </a:rPr>
                        <a:t> il </a:t>
                      </a:r>
                      <a:r>
                        <a:rPr lang="en-US" sz="1050" dirty="0" err="1">
                          <a:solidFill>
                            <a:schemeClr val="tx1"/>
                          </a:solidFill>
                          <a:latin typeface="Montserrat Light"/>
                          <a:ea typeface="Montserrat Light"/>
                          <a:cs typeface="Montserrat Light"/>
                          <a:sym typeface="Montserrat Light"/>
                        </a:rPr>
                        <a:t>gruppo</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si</a:t>
                      </a:r>
                      <a:r>
                        <a:rPr lang="en-US" sz="1050" dirty="0">
                          <a:solidFill>
                            <a:schemeClr val="tx1"/>
                          </a:solidFill>
                          <a:latin typeface="Montserrat Light"/>
                          <a:ea typeface="Montserrat Light"/>
                          <a:cs typeface="Montserrat Light"/>
                          <a:sym typeface="Montserrat Light"/>
                        </a:rPr>
                        <a:t> è </a:t>
                      </a:r>
                      <a:r>
                        <a:rPr lang="en-US" sz="1050" b="0" dirty="0" err="1">
                          <a:solidFill>
                            <a:schemeClr val="tx1"/>
                          </a:solidFill>
                          <a:latin typeface="Montserrat Light"/>
                          <a:ea typeface="Montserrat Light"/>
                          <a:cs typeface="Montserrat Light"/>
                          <a:sym typeface="Montserrat Light"/>
                        </a:rPr>
                        <a:t>presentat</a:t>
                      </a:r>
                      <a:r>
                        <a:rPr lang="en-US" sz="1050" dirty="0" err="1">
                          <a:solidFill>
                            <a:schemeClr val="tx1"/>
                          </a:solidFill>
                          <a:latin typeface="Montserrat Light"/>
                          <a:ea typeface="Montserrat Light"/>
                          <a:cs typeface="Montserrat Light"/>
                          <a:sym typeface="Montserrat Light"/>
                        </a:rPr>
                        <a:t>o</a:t>
                      </a:r>
                      <a:r>
                        <a:rPr lang="en-US" sz="1050" dirty="0">
                          <a:solidFill>
                            <a:schemeClr val="tx1"/>
                          </a:solidFill>
                          <a:latin typeface="Montserrat Light"/>
                          <a:ea typeface="Montserrat Light"/>
                          <a:cs typeface="Montserrat Light"/>
                          <a:sym typeface="Montserrat Light"/>
                        </a:rPr>
                        <a:t>, </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chi </a:t>
                      </a:r>
                      <a:r>
                        <a:rPr lang="en-US" sz="1050" dirty="0" err="1">
                          <a:solidFill>
                            <a:schemeClr val="tx1"/>
                          </a:solidFill>
                          <a:latin typeface="Montserrat Light"/>
                          <a:ea typeface="Montserrat Light"/>
                          <a:cs typeface="Montserrat Light"/>
                          <a:sym typeface="Montserrat Light"/>
                        </a:rPr>
                        <a:t>coordina</a:t>
                      </a:r>
                      <a:r>
                        <a:rPr lang="en-US" sz="1050" dirty="0">
                          <a:solidFill>
                            <a:schemeClr val="tx1"/>
                          </a:solidFill>
                          <a:latin typeface="Montserrat Light"/>
                          <a:ea typeface="Montserrat Light"/>
                          <a:cs typeface="Montserrat Light"/>
                          <a:sym typeface="Montserrat Light"/>
                        </a:rPr>
                        <a:t> la </a:t>
                      </a:r>
                      <a:r>
                        <a:rPr lang="en-US" sz="1050" dirty="0" err="1">
                          <a:solidFill>
                            <a:schemeClr val="tx1"/>
                          </a:solidFill>
                          <a:latin typeface="Montserrat Light"/>
                          <a:ea typeface="Montserrat Light"/>
                          <a:cs typeface="Montserrat Light"/>
                          <a:sym typeface="Montserrat Light"/>
                        </a:rPr>
                        <a:t>sessione</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deve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ricevere</a:t>
                      </a:r>
                      <a:r>
                        <a:rPr lang="en-US" sz="1050" b="0" dirty="0">
                          <a:solidFill>
                            <a:schemeClr val="tx1"/>
                          </a:solidFill>
                          <a:latin typeface="Montserrat Light"/>
                          <a:ea typeface="Montserrat Light"/>
                          <a:cs typeface="Montserrat Light"/>
                          <a:sym typeface="Montserrat Light"/>
                        </a:rPr>
                        <a:t> di nuovo il </a:t>
                      </a:r>
                      <a:r>
                        <a:rPr lang="en-US" sz="1050" b="0" dirty="0" err="1">
                          <a:solidFill>
                            <a:schemeClr val="tx1"/>
                          </a:solidFill>
                          <a:latin typeface="Montserrat Light"/>
                          <a:ea typeface="Montserrat Light"/>
                          <a:cs typeface="Montserrat Light"/>
                          <a:sym typeface="Montserrat Light"/>
                        </a:rPr>
                        <a:t>gomitolo</a:t>
                      </a:r>
                      <a:r>
                        <a:rPr lang="en-US" sz="1050" b="0" dirty="0">
                          <a:solidFill>
                            <a:schemeClr val="tx1"/>
                          </a:solidFill>
                          <a:latin typeface="Montserrat Light"/>
                          <a:ea typeface="Montserrat Light"/>
                          <a:cs typeface="Montserrat Light"/>
                          <a:sym typeface="Montserrat Light"/>
                        </a:rPr>
                        <a:t> e </a:t>
                      </a:r>
                      <a:r>
                        <a:rPr lang="en-US" sz="1050" b="0" dirty="0" err="1">
                          <a:solidFill>
                            <a:schemeClr val="tx1"/>
                          </a:solidFill>
                          <a:latin typeface="Montserrat Light"/>
                          <a:ea typeface="Montserrat Light"/>
                          <a:cs typeface="Montserrat Light"/>
                          <a:sym typeface="Montserrat Light"/>
                        </a:rPr>
                        <a:t>concludere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l</a:t>
                      </a:r>
                      <a:r>
                        <a:rPr lang="en-US" sz="1050" dirty="0" err="1">
                          <a:solidFill>
                            <a:schemeClr val="tx1"/>
                          </a:solidFill>
                          <a:latin typeface="Montserrat Light"/>
                          <a:ea typeface="Montserrat Light"/>
                          <a:cs typeface="Montserrat Light"/>
                          <a:sym typeface="Montserrat Light"/>
                        </a:rPr>
                        <a:t>’attività</a:t>
                      </a:r>
                      <a:r>
                        <a:rPr lang="en-US" sz="1050" dirty="0">
                          <a:solidFill>
                            <a:schemeClr val="tx1"/>
                          </a:solidFill>
                          <a:latin typeface="Montserrat Light"/>
                          <a:ea typeface="Montserrat Light"/>
                          <a:cs typeface="Montserrat Light"/>
                          <a:sym typeface="Montserrat Light"/>
                        </a:rPr>
                        <a:t> </a:t>
                      </a:r>
                      <a:r>
                        <a:rPr lang="en-US" sz="1050" b="0" dirty="0">
                          <a:solidFill>
                            <a:schemeClr val="tx1"/>
                          </a:solidFill>
                          <a:latin typeface="Montserrat Light"/>
                          <a:ea typeface="Montserrat Light"/>
                          <a:cs typeface="Montserrat Light"/>
                          <a:sym typeface="Montserrat Light"/>
                        </a:rPr>
                        <a:t>con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lezione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appresa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ovvero</a:t>
                      </a:r>
                      <a:r>
                        <a:rPr lang="en-US" sz="1050" b="0" dirty="0">
                          <a:solidFill>
                            <a:schemeClr val="tx1"/>
                          </a:solidFill>
                          <a:latin typeface="Montserrat Light"/>
                          <a:ea typeface="Montserrat Light"/>
                          <a:cs typeface="Montserrat Light"/>
                          <a:sym typeface="Montserrat Light"/>
                        </a:rPr>
                        <a:t>:</a:t>
                      </a:r>
                      <a:endParaRPr sz="1050" b="0" dirty="0">
                        <a:solidFill>
                          <a:schemeClr val="tx1"/>
                        </a:solidFill>
                        <a:latin typeface="Montserrat Light"/>
                        <a:ea typeface="Montserrat Light"/>
                        <a:cs typeface="Montserrat Light"/>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b="0" u="none" strike="noStrike" cap="none" dirty="0">
                          <a:solidFill>
                            <a:schemeClr val="tx1"/>
                          </a:solidFill>
                          <a:latin typeface="Montserrat Light"/>
                          <a:ea typeface="Montserrat Light"/>
                          <a:cs typeface="Montserrat Light"/>
                          <a:sym typeface="Montserrat Light"/>
                        </a:rPr>
                        <a:t>I "</a:t>
                      </a:r>
                      <a:r>
                        <a:rPr lang="en-US" sz="1050" b="0" u="none" strike="noStrike" cap="none" dirty="0" err="1">
                          <a:solidFill>
                            <a:schemeClr val="tx1"/>
                          </a:solidFill>
                          <a:latin typeface="Montserrat Light"/>
                          <a:ea typeface="Montserrat Light"/>
                          <a:cs typeface="Montserrat Light"/>
                          <a:sym typeface="Montserrat Light"/>
                        </a:rPr>
                        <a:t>fili</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simboleggiano</a:t>
                      </a:r>
                      <a:r>
                        <a:rPr lang="en-US" sz="1050" b="0" u="none" strike="noStrike" cap="none" dirty="0">
                          <a:solidFill>
                            <a:schemeClr val="tx1"/>
                          </a:solidFill>
                          <a:latin typeface="Montserrat Light"/>
                          <a:ea typeface="Montserrat Light"/>
                          <a:cs typeface="Montserrat Light"/>
                          <a:sym typeface="Montserrat Light"/>
                        </a:rPr>
                        <a:t> le </a:t>
                      </a:r>
                      <a:r>
                        <a:rPr lang="en-US" sz="1050" b="0" u="none" strike="noStrike" cap="none" dirty="0" err="1">
                          <a:solidFill>
                            <a:schemeClr val="tx1"/>
                          </a:solidFill>
                          <a:latin typeface="Montserrat Light"/>
                          <a:ea typeface="Montserrat Light"/>
                          <a:cs typeface="Montserrat Light"/>
                          <a:sym typeface="Montserrat Light"/>
                        </a:rPr>
                        <a:t>infrastrutture</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strade</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reti</a:t>
                      </a:r>
                      <a:r>
                        <a:rPr lang="en-US" sz="1050" b="0" u="none" strike="noStrike" cap="none" dirty="0">
                          <a:solidFill>
                            <a:schemeClr val="tx1"/>
                          </a:solidFill>
                          <a:latin typeface="Montserrat Light"/>
                          <a:ea typeface="Montserrat Light"/>
                          <a:cs typeface="Montserrat Light"/>
                          <a:sym typeface="Montserrat Light"/>
                        </a:rPr>
                        <a:t> di </a:t>
                      </a:r>
                      <a:r>
                        <a:rPr lang="en-US" sz="1050" b="0" u="none" strike="noStrike" cap="none" dirty="0" err="1">
                          <a:solidFill>
                            <a:schemeClr val="tx1"/>
                          </a:solidFill>
                          <a:latin typeface="Montserrat Light"/>
                          <a:ea typeface="Montserrat Light"/>
                          <a:cs typeface="Montserrat Light"/>
                          <a:sym typeface="Montserrat Light"/>
                        </a:rPr>
                        <a:t>trasporto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pubblico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sistemi</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idrici</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elettricità</a:t>
                      </a:r>
                      <a:r>
                        <a:rPr lang="en-US" sz="1050" b="0" u="none" strike="noStrike" cap="none" dirty="0">
                          <a:solidFill>
                            <a:schemeClr val="tx1"/>
                          </a:solidFill>
                          <a:latin typeface="Montserrat Light"/>
                          <a:ea typeface="Montserrat Light"/>
                          <a:cs typeface="Montserrat Light"/>
                          <a:sym typeface="Montserrat Light"/>
                        </a:rPr>
                        <a:t>) di </a:t>
                      </a:r>
                      <a:r>
                        <a:rPr lang="en-US" sz="1050" b="0" u="none" strike="noStrike" cap="none" dirty="0" err="1">
                          <a:solidFill>
                            <a:schemeClr val="tx1"/>
                          </a:solidFill>
                          <a:latin typeface="Montserrat Light"/>
                          <a:ea typeface="Montserrat Light"/>
                          <a:cs typeface="Montserrat Light"/>
                          <a:sym typeface="Montserrat Light"/>
                        </a:rPr>
                        <a:t>una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città</a:t>
                      </a:r>
                      <a:r>
                        <a:rPr lang="en-US" sz="1050" b="0" u="none" strike="noStrike" cap="none" dirty="0">
                          <a:solidFill>
                            <a:schemeClr val="tx1"/>
                          </a:solidFill>
                          <a:latin typeface="Montserrat Light"/>
                          <a:ea typeface="Montserrat Light"/>
                          <a:cs typeface="Montserrat Light"/>
                          <a:sym typeface="Montserrat Light"/>
                        </a:rPr>
                        <a:t> e la </a:t>
                      </a:r>
                      <a:r>
                        <a:rPr lang="en-US" sz="1050" b="0" u="none" strike="noStrike" cap="none" dirty="0" err="1">
                          <a:solidFill>
                            <a:schemeClr val="tx1"/>
                          </a:solidFill>
                          <a:latin typeface="Montserrat Light"/>
                          <a:ea typeface="Montserrat Light"/>
                          <a:cs typeface="Montserrat Light"/>
                          <a:sym typeface="Montserrat Light"/>
                        </a:rPr>
                        <a:t>qualità</a:t>
                      </a:r>
                      <a:r>
                        <a:rPr lang="en-US" sz="1050" b="0" u="none" strike="noStrike" cap="none" dirty="0">
                          <a:solidFill>
                            <a:schemeClr val="tx1"/>
                          </a:solidFill>
                          <a:latin typeface="Montserrat Light"/>
                          <a:ea typeface="Montserrat Light"/>
                          <a:cs typeface="Montserrat Light"/>
                          <a:sym typeface="Montserrat Light"/>
                        </a:rPr>
                        <a:t> di </a:t>
                      </a:r>
                      <a:r>
                        <a:rPr lang="en-US" sz="1050" b="0" u="none" strike="noStrike" cap="none" dirty="0" err="1">
                          <a:solidFill>
                            <a:schemeClr val="tx1"/>
                          </a:solidFill>
                          <a:latin typeface="Montserrat Light"/>
                          <a:ea typeface="Montserrat Light"/>
                          <a:cs typeface="Montserrat Light"/>
                          <a:sym typeface="Montserrat Light"/>
                        </a:rPr>
                        <a:t>questi</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fili</a:t>
                      </a:r>
                      <a:r>
                        <a:rPr lang="en-US" sz="1050" b="0" u="none" strike="noStrike" cap="none" dirty="0">
                          <a:solidFill>
                            <a:schemeClr val="tx1"/>
                          </a:solidFill>
                          <a:latin typeface="Montserrat Light"/>
                          <a:ea typeface="Montserrat Light"/>
                          <a:cs typeface="Montserrat Light"/>
                          <a:sym typeface="Montserrat Light"/>
                        </a:rPr>
                        <a:t> ha un </a:t>
                      </a:r>
                      <a:r>
                        <a:rPr lang="en-US" sz="1050" b="0" u="none" strike="noStrike" cap="none" dirty="0" err="1">
                          <a:solidFill>
                            <a:schemeClr val="tx1"/>
                          </a:solidFill>
                          <a:latin typeface="Montserrat Light"/>
                          <a:ea typeface="Montserrat Light"/>
                          <a:cs typeface="Montserrat Light"/>
                          <a:sym typeface="Montserrat Light"/>
                        </a:rPr>
                        <a:t>impatto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sulla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connettività</a:t>
                      </a:r>
                      <a:r>
                        <a:rPr lang="en-US" sz="1050" b="0" u="none" strike="noStrike" cap="none" dirty="0">
                          <a:solidFill>
                            <a:schemeClr val="tx1"/>
                          </a:solidFill>
                          <a:latin typeface="Montserrat Light"/>
                          <a:ea typeface="Montserrat Light"/>
                          <a:cs typeface="Montserrat Light"/>
                          <a:sym typeface="Montserrat Light"/>
                        </a:rPr>
                        <a:t> e </a:t>
                      </a:r>
                      <a:r>
                        <a:rPr lang="en-US" sz="1050" b="0" u="none" strike="noStrike" cap="none" dirty="0" err="1">
                          <a:solidFill>
                            <a:schemeClr val="tx1"/>
                          </a:solidFill>
                          <a:latin typeface="Montserrat Light"/>
                          <a:ea typeface="Montserrat Light"/>
                          <a:cs typeface="Montserrat Light"/>
                          <a:sym typeface="Montserrat Light"/>
                        </a:rPr>
                        <a:t>sulla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vitalità</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della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città</a:t>
                      </a:r>
                      <a:r>
                        <a:rPr lang="en-US" sz="1050" b="0" u="none" strike="noStrike" cap="none" dirty="0">
                          <a:solidFill>
                            <a:schemeClr val="tx1"/>
                          </a:solidFill>
                          <a:latin typeface="Montserrat Light"/>
                          <a:ea typeface="Montserrat Light"/>
                          <a:cs typeface="Montserrat Light"/>
                          <a:sym typeface="Montserrat Light"/>
                        </a:rPr>
                        <a:t>.</a:t>
                      </a:r>
                      <a:endParaRPr sz="1050" b="0" u="none" strike="noStrike" cap="none" dirty="0">
                        <a:solidFill>
                          <a:schemeClr val="tx1"/>
                        </a:solidFill>
                        <a:latin typeface="Montserrat Light"/>
                        <a:ea typeface="Montserrat Light"/>
                        <a:cs typeface="Montserrat Light"/>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b="0" u="none" strike="noStrike" cap="none" dirty="0">
                          <a:solidFill>
                            <a:schemeClr val="tx1"/>
                          </a:solidFill>
                          <a:latin typeface="Montserrat Light"/>
                          <a:ea typeface="Montserrat Light"/>
                          <a:cs typeface="Montserrat Light"/>
                          <a:sym typeface="Montserrat Light"/>
                        </a:rPr>
                        <a:t>Per </a:t>
                      </a:r>
                      <a:r>
                        <a:rPr lang="en-US" sz="1050" b="0" u="none" strike="noStrike" cap="none" dirty="0" err="1">
                          <a:solidFill>
                            <a:schemeClr val="tx1"/>
                          </a:solidFill>
                          <a:latin typeface="Montserrat Light"/>
                          <a:ea typeface="Montserrat Light"/>
                          <a:cs typeface="Montserrat Light"/>
                          <a:sym typeface="Montserrat Light"/>
                        </a:rPr>
                        <a:t>mantenerle</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connesse</a:t>
                      </a:r>
                      <a:r>
                        <a:rPr lang="en-US" sz="1050" b="0" u="none" strike="noStrike" cap="none" dirty="0">
                          <a:solidFill>
                            <a:schemeClr val="tx1"/>
                          </a:solidFill>
                          <a:latin typeface="Montserrat Light"/>
                          <a:ea typeface="Montserrat Light"/>
                          <a:cs typeface="Montserrat Light"/>
                          <a:sym typeface="Montserrat Light"/>
                        </a:rPr>
                        <a:t> e </a:t>
                      </a:r>
                      <a:r>
                        <a:rPr lang="en-US" sz="1050" b="0" u="none" strike="noStrike" cap="none" dirty="0" err="1">
                          <a:solidFill>
                            <a:schemeClr val="tx1"/>
                          </a:solidFill>
                          <a:latin typeface="Montserrat Light"/>
                          <a:ea typeface="Montserrat Light"/>
                          <a:cs typeface="Montserrat Light"/>
                          <a:sym typeface="Montserrat Light"/>
                        </a:rPr>
                        <a:t>vitali</a:t>
                      </a:r>
                      <a:r>
                        <a:rPr lang="en-US" sz="1050" b="0" u="none" strike="noStrike" cap="none"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tutte le </a:t>
                      </a:r>
                      <a:r>
                        <a:rPr lang="en-US" sz="1050" dirty="0" err="1">
                          <a:solidFill>
                            <a:schemeClr val="tx1"/>
                          </a:solidFill>
                          <a:latin typeface="Montserrat Light"/>
                          <a:ea typeface="Montserrat Light"/>
                          <a:cs typeface="Montserrat Light"/>
                          <a:sym typeface="Montserrat Light"/>
                        </a:rPr>
                        <a:t>persone</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che</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vivono</a:t>
                      </a:r>
                      <a:r>
                        <a:rPr lang="en-US" sz="1050" dirty="0">
                          <a:solidFill>
                            <a:schemeClr val="tx1"/>
                          </a:solidFill>
                          <a:latin typeface="Montserrat Light"/>
                          <a:ea typeface="Montserrat Light"/>
                          <a:cs typeface="Montserrat Light"/>
                          <a:sym typeface="Montserrat Light"/>
                        </a:rPr>
                        <a:t> in </a:t>
                      </a:r>
                      <a:r>
                        <a:rPr lang="en-US" sz="1050" dirty="0" err="1">
                          <a:solidFill>
                            <a:schemeClr val="tx1"/>
                          </a:solidFill>
                          <a:latin typeface="Montserrat Light"/>
                          <a:ea typeface="Montserrat Light"/>
                          <a:cs typeface="Montserrat Light"/>
                          <a:sym typeface="Montserrat Light"/>
                        </a:rPr>
                        <a:t>una</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città</a:t>
                      </a:r>
                      <a:r>
                        <a:rPr lang="en-US" sz="1050"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devono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sostenerle</a:t>
                      </a:r>
                      <a:r>
                        <a:rPr lang="en-US" sz="1050" b="0" u="none" strike="noStrike" cap="none" dirty="0">
                          <a:solidFill>
                            <a:schemeClr val="tx1"/>
                          </a:solidFill>
                          <a:latin typeface="Montserrat Light"/>
                          <a:ea typeface="Montserrat Light"/>
                          <a:cs typeface="Montserrat Light"/>
                          <a:sym typeface="Montserrat Light"/>
                        </a:rPr>
                        <a:t>, e per </a:t>
                      </a:r>
                      <a:r>
                        <a:rPr lang="en-US" sz="1050" b="0" u="none" strike="noStrike" cap="none" dirty="0" err="1">
                          <a:solidFill>
                            <a:schemeClr val="tx1"/>
                          </a:solidFill>
                          <a:latin typeface="Montserrat Light"/>
                          <a:ea typeface="Montserrat Light"/>
                          <a:cs typeface="Montserrat Light"/>
                          <a:sym typeface="Montserrat Light"/>
                        </a:rPr>
                        <a:t>farlo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devono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persistere</a:t>
                      </a:r>
                      <a:r>
                        <a:rPr lang="en-US" sz="1050" b="0" u="none" strike="noStrike" cap="none" dirty="0">
                          <a:solidFill>
                            <a:schemeClr val="tx1"/>
                          </a:solidFill>
                          <a:latin typeface="Montserrat Light"/>
                          <a:ea typeface="Montserrat Light"/>
                          <a:cs typeface="Montserrat Light"/>
                          <a:sym typeface="Montserrat Light"/>
                        </a:rPr>
                        <a:t> e </a:t>
                      </a:r>
                      <a:r>
                        <a:rPr lang="en-US" sz="1050" b="0" u="none" strike="noStrike" cap="none" dirty="0" err="1">
                          <a:solidFill>
                            <a:schemeClr val="tx1"/>
                          </a:solidFill>
                          <a:latin typeface="Montserrat Light"/>
                          <a:ea typeface="Montserrat Light"/>
                          <a:cs typeface="Montserrat Light"/>
                          <a:sym typeface="Montserrat Light"/>
                        </a:rPr>
                        <a:t>partecipare</a:t>
                      </a:r>
                      <a:r>
                        <a:rPr lang="en-US" sz="1050" b="0" u="none" strike="noStrike" cap="none" dirty="0">
                          <a:solidFill>
                            <a:schemeClr val="tx1"/>
                          </a:solidFill>
                          <a:latin typeface="Montserrat Light"/>
                          <a:ea typeface="Montserrat Light"/>
                          <a:cs typeface="Montserrat Light"/>
                          <a:sym typeface="Montserrat Light"/>
                        </a:rPr>
                        <a:t> alle </a:t>
                      </a:r>
                      <a:r>
                        <a:rPr lang="en-US" sz="1050" b="0" u="none" strike="noStrike" cap="none" dirty="0" err="1">
                          <a:solidFill>
                            <a:schemeClr val="tx1"/>
                          </a:solidFill>
                          <a:latin typeface="Montserrat Light"/>
                          <a:ea typeface="Montserrat Light"/>
                          <a:cs typeface="Montserrat Light"/>
                          <a:sym typeface="Montserrat Light"/>
                        </a:rPr>
                        <a:t>decisioni</a:t>
                      </a:r>
                      <a:r>
                        <a:rPr lang="en-US" sz="1050" b="0" u="none" strike="noStrike" cap="none" dirty="0">
                          <a:solidFill>
                            <a:schemeClr val="tx1"/>
                          </a:solidFill>
                          <a:latin typeface="Montserrat Light"/>
                          <a:ea typeface="Montserrat Light"/>
                          <a:cs typeface="Montserrat Light"/>
                          <a:sym typeface="Montserrat Light"/>
                        </a:rPr>
                        <a:t>.  Se uno di loro </a:t>
                      </a:r>
                      <a:r>
                        <a:rPr lang="en-US" sz="1050" b="0" u="none" strike="noStrike" cap="none" dirty="0" err="1">
                          <a:solidFill>
                            <a:schemeClr val="tx1"/>
                          </a:solidFill>
                          <a:latin typeface="Montserrat Light"/>
                          <a:ea typeface="Montserrat Light"/>
                          <a:cs typeface="Montserrat Light"/>
                          <a:sym typeface="Montserrat Light"/>
                        </a:rPr>
                        <a:t>perde</a:t>
                      </a:r>
                      <a:r>
                        <a:rPr lang="en-US" sz="1050" b="0" u="none" strike="noStrike" cap="none" dirty="0">
                          <a:solidFill>
                            <a:schemeClr val="tx1"/>
                          </a:solidFill>
                          <a:latin typeface="Montserrat Light"/>
                          <a:ea typeface="Montserrat Light"/>
                          <a:cs typeface="Montserrat Light"/>
                          <a:sym typeface="Montserrat Light"/>
                        </a:rPr>
                        <a:t> il filo, la </a:t>
                      </a:r>
                      <a:r>
                        <a:rPr lang="en-US" sz="1050" b="0" u="none" strike="noStrike" cap="none" dirty="0" err="1">
                          <a:solidFill>
                            <a:schemeClr val="tx1"/>
                          </a:solidFill>
                          <a:latin typeface="Montserrat Light"/>
                          <a:ea typeface="Montserrat Light"/>
                          <a:cs typeface="Montserrat Light"/>
                          <a:sym typeface="Montserrat Light"/>
                        </a:rPr>
                        <a:t>città</a:t>
                      </a:r>
                      <a:r>
                        <a:rPr lang="en-US" sz="1050" b="0" u="none" strike="noStrike" cap="none" dirty="0">
                          <a:solidFill>
                            <a:schemeClr val="tx1"/>
                          </a:solidFill>
                          <a:latin typeface="Montserrat Light"/>
                          <a:ea typeface="Montserrat Light"/>
                          <a:cs typeface="Montserrat Light"/>
                          <a:sym typeface="Montserrat Light"/>
                        </a:rPr>
                        <a:t> "cade".</a:t>
                      </a:r>
                      <a:endParaRPr sz="1050" b="0" u="none" strike="noStrike" cap="none" dirty="0">
                        <a:solidFill>
                          <a:schemeClr val="tx1"/>
                        </a:solidFill>
                        <a:latin typeface="Montserrat Light"/>
                        <a:ea typeface="Montserrat Light"/>
                        <a:cs typeface="Montserrat Light"/>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b="0" u="none" strike="noStrike" cap="none" dirty="0">
                          <a:solidFill>
                            <a:schemeClr val="tx1"/>
                          </a:solidFill>
                          <a:latin typeface="Montserrat Light"/>
                          <a:ea typeface="Montserrat Light"/>
                          <a:cs typeface="Montserrat Light"/>
                          <a:sym typeface="Montserrat Light"/>
                        </a:rPr>
                        <a:t>I nodi </a:t>
                      </a:r>
                      <a:r>
                        <a:rPr lang="en-US" sz="1050" b="0" u="none" strike="noStrike" cap="none" dirty="0" err="1">
                          <a:solidFill>
                            <a:schemeClr val="tx1"/>
                          </a:solidFill>
                          <a:latin typeface="Montserrat Light"/>
                          <a:ea typeface="Montserrat Light"/>
                          <a:cs typeface="Montserrat Light"/>
                          <a:sym typeface="Montserrat Light"/>
                        </a:rPr>
                        <a:t>possono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indicare</a:t>
                      </a:r>
                      <a:r>
                        <a:rPr lang="en-US" sz="1050" b="0" u="none" strike="noStrike" cap="none"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le </a:t>
                      </a:r>
                      <a:r>
                        <a:rPr lang="en-US" sz="1050" dirty="0" err="1">
                          <a:solidFill>
                            <a:schemeClr val="tx1"/>
                          </a:solidFill>
                          <a:latin typeface="Montserrat Light"/>
                          <a:ea typeface="Montserrat Light"/>
                          <a:cs typeface="Montserrat Light"/>
                          <a:sym typeface="Montserrat Light"/>
                        </a:rPr>
                        <a:t>problematiche</a:t>
                      </a:r>
                      <a:r>
                        <a:rPr lang="en-US" sz="1050"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della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città</a:t>
                      </a:r>
                      <a:r>
                        <a:rPr lang="en-US" sz="1050"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che</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indeboliscono</a:t>
                      </a:r>
                      <a:r>
                        <a:rPr lang="en-US" sz="1050" b="0" u="none" strike="noStrike" cap="none" dirty="0">
                          <a:solidFill>
                            <a:schemeClr val="tx1"/>
                          </a:solidFill>
                          <a:latin typeface="Montserrat Light"/>
                          <a:ea typeface="Montserrat Light"/>
                          <a:cs typeface="Montserrat Light"/>
                          <a:sym typeface="Montserrat Light"/>
                        </a:rPr>
                        <a:t> e </a:t>
                      </a:r>
                      <a:r>
                        <a:rPr lang="en-US" sz="1050" b="0" u="none" strike="noStrike" cap="none" dirty="0" err="1">
                          <a:solidFill>
                            <a:schemeClr val="tx1"/>
                          </a:solidFill>
                          <a:latin typeface="Montserrat Light"/>
                          <a:ea typeface="Montserrat Light"/>
                          <a:cs typeface="Montserrat Light"/>
                          <a:sym typeface="Montserrat Light"/>
                        </a:rPr>
                        <a:t>danneggiano</a:t>
                      </a:r>
                      <a:r>
                        <a:rPr lang="en-US" sz="1050" b="0" u="none" strike="noStrike" cap="none" dirty="0">
                          <a:solidFill>
                            <a:schemeClr val="tx1"/>
                          </a:solidFill>
                          <a:latin typeface="Montserrat Light"/>
                          <a:ea typeface="Montserrat Light"/>
                          <a:cs typeface="Montserrat Light"/>
                          <a:sym typeface="Montserrat Light"/>
                        </a:rPr>
                        <a:t> la </a:t>
                      </a:r>
                      <a:r>
                        <a:rPr lang="en-US" sz="1050" b="0" u="none" strike="noStrike" cap="none" dirty="0" err="1">
                          <a:solidFill>
                            <a:schemeClr val="tx1"/>
                          </a:solidFill>
                          <a:latin typeface="Montserrat Light"/>
                          <a:ea typeface="Montserrat Light"/>
                          <a:cs typeface="Montserrat Light"/>
                          <a:sym typeface="Montserrat Light"/>
                        </a:rPr>
                        <a:t>società</a:t>
                      </a:r>
                      <a:r>
                        <a:rPr lang="en-US" sz="1050" b="0" u="none" strike="noStrike" cap="none" dirty="0">
                          <a:solidFill>
                            <a:schemeClr val="tx1"/>
                          </a:solidFill>
                          <a:latin typeface="Montserrat Light"/>
                          <a:ea typeface="Montserrat Light"/>
                          <a:cs typeface="Montserrat Light"/>
                          <a:sym typeface="Montserrat Light"/>
                        </a:rPr>
                        <a:t>. Solo </a:t>
                      </a:r>
                      <a:r>
                        <a:rPr lang="en-US" sz="1050" dirty="0">
                          <a:solidFill>
                            <a:schemeClr val="tx1"/>
                          </a:solidFill>
                          <a:latin typeface="Montserrat Light"/>
                          <a:ea typeface="Montserrat Light"/>
                          <a:cs typeface="Montserrat Light"/>
                          <a:sym typeface="Montserrat Light"/>
                        </a:rPr>
                        <a:t>le </a:t>
                      </a:r>
                      <a:r>
                        <a:rPr lang="en-US" sz="1050" dirty="0" err="1">
                          <a:solidFill>
                            <a:schemeClr val="tx1"/>
                          </a:solidFill>
                          <a:latin typeface="Montserrat Light"/>
                          <a:ea typeface="Montserrat Light"/>
                          <a:cs typeface="Montserrat Light"/>
                          <a:sym typeface="Montserrat Light"/>
                        </a:rPr>
                        <a:t>persone</a:t>
                      </a:r>
                      <a:r>
                        <a:rPr lang="en-US" sz="1050"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possono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correggere</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questi</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problemi</a:t>
                      </a:r>
                      <a:r>
                        <a:rPr lang="en-US" sz="1050" b="0" u="none" strike="noStrike" cap="none" dirty="0">
                          <a:solidFill>
                            <a:schemeClr val="tx1"/>
                          </a:solidFill>
                          <a:latin typeface="Montserrat Light"/>
                          <a:ea typeface="Montserrat Light"/>
                          <a:cs typeface="Montserrat Light"/>
                          <a:sym typeface="Montserrat Light"/>
                        </a:rPr>
                        <a:t> e, </a:t>
                      </a:r>
                      <a:r>
                        <a:rPr lang="en-US" sz="1050" b="0" u="none" strike="noStrike" cap="none" dirty="0" err="1">
                          <a:solidFill>
                            <a:schemeClr val="tx1"/>
                          </a:solidFill>
                          <a:latin typeface="Montserrat Light"/>
                          <a:ea typeface="Montserrat Light"/>
                          <a:cs typeface="Montserrat Light"/>
                          <a:sym typeface="Montserrat Light"/>
                        </a:rPr>
                        <a:t>ancora</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una</a:t>
                      </a:r>
                      <a:r>
                        <a:rPr lang="en-US" sz="1050" b="0" u="none" strike="noStrike" cap="none" dirty="0">
                          <a:solidFill>
                            <a:schemeClr val="tx1"/>
                          </a:solidFill>
                          <a:latin typeface="Montserrat Light"/>
                          <a:ea typeface="Montserrat Light"/>
                          <a:cs typeface="Montserrat Light"/>
                          <a:sym typeface="Montserrat Light"/>
                        </a:rPr>
                        <a:t> volta, è </a:t>
                      </a:r>
                      <a:r>
                        <a:rPr lang="en-US" sz="1050" b="0" u="none" strike="noStrike" cap="none" dirty="0" err="1">
                          <a:solidFill>
                            <a:schemeClr val="tx1"/>
                          </a:solidFill>
                          <a:latin typeface="Montserrat Light"/>
                          <a:ea typeface="Montserrat Light"/>
                          <a:cs typeface="Montserrat Light"/>
                          <a:sym typeface="Montserrat Light"/>
                        </a:rPr>
                        <a:t>necessario</a:t>
                      </a:r>
                      <a:r>
                        <a:rPr lang="en-US" sz="1050" b="0" u="none" strike="noStrike" cap="none" dirty="0">
                          <a:solidFill>
                            <a:schemeClr val="tx1"/>
                          </a:solidFill>
                          <a:latin typeface="Montserrat Light"/>
                          <a:ea typeface="Montserrat Light"/>
                          <a:cs typeface="Montserrat Light"/>
                          <a:sym typeface="Montserrat Light"/>
                        </a:rPr>
                        <a:t> </a:t>
                      </a:r>
                      <a:r>
                        <a:rPr lang="en-US" sz="1050" b="0" u="none" strike="noStrike" cap="none" dirty="0" err="1">
                          <a:solidFill>
                            <a:schemeClr val="tx1"/>
                          </a:solidFill>
                          <a:latin typeface="Montserrat Light"/>
                          <a:ea typeface="Montserrat Light"/>
                          <a:cs typeface="Montserrat Light"/>
                          <a:sym typeface="Montserrat Light"/>
                        </a:rPr>
                        <a:t>agire</a:t>
                      </a:r>
                      <a:r>
                        <a:rPr lang="en-US" sz="1050" b="0" u="none" strike="noStrike" cap="none" dirty="0">
                          <a:solidFill>
                            <a:schemeClr val="tx1"/>
                          </a:solidFill>
                          <a:latin typeface="Montserrat Light"/>
                          <a:ea typeface="Montserrat Light"/>
                          <a:cs typeface="Montserrat Light"/>
                          <a:sym typeface="Montserrat Light"/>
                        </a:rPr>
                        <a:t>.</a:t>
                      </a:r>
                      <a:endParaRPr sz="1050" b="0" u="none" strike="noStrike" cap="none" dirty="0">
                        <a:solidFill>
                          <a:schemeClr val="tx1"/>
                        </a:solidFill>
                        <a:latin typeface="Montserrat Light"/>
                        <a:ea typeface="Montserrat Light"/>
                        <a:cs typeface="Montserrat Light"/>
                        <a:sym typeface="Montserrat Light"/>
                      </a:endParaRPr>
                    </a:p>
                    <a:p>
                      <a:pPr marL="0" marR="0" lvl="0" indent="0" algn="l" rtl="0">
                        <a:lnSpc>
                          <a:spcPct val="100000"/>
                        </a:lnSpc>
                        <a:spcBef>
                          <a:spcPts val="0"/>
                        </a:spcBef>
                        <a:spcAft>
                          <a:spcPts val="0"/>
                        </a:spcAft>
                        <a:buClr>
                          <a:srgbClr val="595959"/>
                        </a:buClr>
                        <a:buSzPts val="1050"/>
                        <a:buFont typeface="Play"/>
                        <a:buNone/>
                      </a:pPr>
                      <a:r>
                        <a:rPr lang="en-US" sz="1050" b="0" dirty="0">
                          <a:solidFill>
                            <a:schemeClr val="tx1"/>
                          </a:solidFill>
                          <a:latin typeface="Montserrat Light"/>
                          <a:ea typeface="Montserrat Light"/>
                          <a:cs typeface="Montserrat Light"/>
                          <a:sym typeface="Montserrat Light"/>
                        </a:rPr>
                        <a:t> </a:t>
                      </a:r>
                      <a:endParaRPr sz="1050" b="0"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6"/>
                  </a:ext>
                </a:extLst>
              </a:tr>
              <a:tr h="509000">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solidFill>
                          <a:latin typeface="Montserrat Light"/>
                          <a:ea typeface="Montserrat Light"/>
                          <a:cs typeface="Montserrat Light"/>
                          <a:sym typeface="Montserrat Light"/>
                        </a:rPr>
                        <a:t> 2 min</a:t>
                      </a:r>
                      <a:endParaRPr sz="1050" b="0">
                        <a:solidFill>
                          <a:schemeClr val="tx1"/>
                        </a:solidFill>
                        <a:latin typeface="Montserrat Light"/>
                        <a:ea typeface="Montserrat Light"/>
                        <a:cs typeface="Montserrat Light"/>
                        <a:sym typeface="Montserrat Light"/>
                      </a:endParaRPr>
                    </a:p>
                    <a:p>
                      <a:pPr marL="0" marR="0" lvl="0" indent="0" algn="ctr" rtl="0">
                        <a:lnSpc>
                          <a:spcPct val="100000"/>
                        </a:lnSpc>
                        <a:spcBef>
                          <a:spcPts val="0"/>
                        </a:spcBef>
                        <a:spcAft>
                          <a:spcPts val="0"/>
                        </a:spcAft>
                        <a:buClr>
                          <a:schemeClr val="dk1"/>
                        </a:buClr>
                        <a:buSzPts val="1050"/>
                        <a:buFont typeface="Arial"/>
                        <a:buNone/>
                      </a:pPr>
                      <a:endParaRPr sz="1050" b="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5"/>
                      </a:pPr>
                      <a:r>
                        <a:rPr lang="en-US" sz="1050" b="0" dirty="0">
                          <a:solidFill>
                            <a:schemeClr val="tx1"/>
                          </a:solidFill>
                          <a:latin typeface="Montserrat Light"/>
                          <a:ea typeface="Montserrat Light"/>
                          <a:cs typeface="Montserrat Light"/>
                          <a:sym typeface="Montserrat Light"/>
                        </a:rPr>
                        <a:t>Al </a:t>
                      </a:r>
                      <a:r>
                        <a:rPr lang="en-US" sz="1050" b="0" dirty="0" err="1">
                          <a:solidFill>
                            <a:schemeClr val="tx1"/>
                          </a:solidFill>
                          <a:latin typeface="Montserrat Light"/>
                          <a:ea typeface="Montserrat Light"/>
                          <a:cs typeface="Montserrat Light"/>
                          <a:sym typeface="Montserrat Light"/>
                        </a:rPr>
                        <a:t>termine</a:t>
                      </a:r>
                      <a:r>
                        <a:rPr lang="en-US" sz="1050" b="0" dirty="0">
                          <a:solidFill>
                            <a:schemeClr val="tx1"/>
                          </a:solidFill>
                          <a:latin typeface="Montserrat Light"/>
                          <a:ea typeface="Montserrat Light"/>
                          <a:cs typeface="Montserrat Light"/>
                          <a:sym typeface="Montserrat Light"/>
                        </a:rPr>
                        <a:t>, </a:t>
                      </a:r>
                      <a:r>
                        <a:rPr lang="en-US" sz="1050" dirty="0">
                          <a:solidFill>
                            <a:schemeClr val="tx1"/>
                          </a:solidFill>
                          <a:latin typeface="Montserrat Light"/>
                          <a:ea typeface="Montserrat Light"/>
                          <a:cs typeface="Montserrat Light"/>
                          <a:sym typeface="Montserrat Light"/>
                        </a:rPr>
                        <a:t>il </a:t>
                      </a:r>
                      <a:r>
                        <a:rPr lang="en-US" sz="1050" dirty="0" err="1">
                          <a:solidFill>
                            <a:schemeClr val="tx1"/>
                          </a:solidFill>
                          <a:latin typeface="Montserrat Light"/>
                          <a:ea typeface="Montserrat Light"/>
                          <a:cs typeface="Montserrat Light"/>
                          <a:sym typeface="Montserrat Light"/>
                        </a:rPr>
                        <a:t>gruppo</a:t>
                      </a:r>
                      <a:r>
                        <a:rPr lang="en-US" sz="105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dev</a:t>
                      </a:r>
                      <a:r>
                        <a:rPr lang="en-US" sz="1050" dirty="0" err="1">
                          <a:solidFill>
                            <a:schemeClr val="tx1"/>
                          </a:solidFill>
                          <a:latin typeface="Montserrat Light"/>
                          <a:ea typeface="Montserrat Light"/>
                          <a:cs typeface="Montserrat Light"/>
                          <a:sym typeface="Montserrat Light"/>
                        </a:rPr>
                        <a:t>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posizionare</a:t>
                      </a:r>
                      <a:r>
                        <a:rPr lang="en-US" sz="1050" b="0" dirty="0">
                          <a:solidFill>
                            <a:schemeClr val="tx1"/>
                          </a:solidFill>
                          <a:latin typeface="Montserrat Light"/>
                          <a:ea typeface="Montserrat Light"/>
                          <a:cs typeface="Montserrat Light"/>
                          <a:sym typeface="Montserrat Light"/>
                        </a:rPr>
                        <a:t> con cura </a:t>
                      </a:r>
                      <a:r>
                        <a:rPr lang="en-US" sz="1050" dirty="0">
                          <a:solidFill>
                            <a:schemeClr val="tx1"/>
                          </a:solidFill>
                          <a:latin typeface="Montserrat Light"/>
                          <a:ea typeface="Montserrat Light"/>
                          <a:cs typeface="Montserrat Light"/>
                          <a:sym typeface="Montserrat Light"/>
                        </a:rPr>
                        <a:t>“la rete di </a:t>
                      </a:r>
                      <a:r>
                        <a:rPr lang="en-US" sz="1050" dirty="0" err="1">
                          <a:solidFill>
                            <a:schemeClr val="tx1"/>
                          </a:solidFill>
                          <a:latin typeface="Montserrat Light"/>
                          <a:ea typeface="Montserrat Light"/>
                          <a:cs typeface="Montserrat Light"/>
                          <a:sym typeface="Montserrat Light"/>
                        </a:rPr>
                        <a:t>lana</a:t>
                      </a:r>
                      <a:r>
                        <a:rPr lang="en-US" sz="1050" dirty="0">
                          <a:solidFill>
                            <a:schemeClr val="tx1"/>
                          </a:solidFill>
                          <a:latin typeface="Montserrat Light"/>
                          <a:ea typeface="Montserrat Light"/>
                          <a:cs typeface="Montserrat Light"/>
                          <a:sym typeface="Montserrat Light"/>
                        </a:rPr>
                        <a:t>”</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sul</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pavimento</a:t>
                      </a:r>
                      <a:r>
                        <a:rPr lang="en-US" sz="1050" b="0" dirty="0">
                          <a:solidFill>
                            <a:schemeClr val="tx1"/>
                          </a:solidFill>
                          <a:latin typeface="Montserrat Light"/>
                          <a:ea typeface="Montserrat Light"/>
                          <a:cs typeface="Montserrat Light"/>
                          <a:sym typeface="Montserrat Light"/>
                        </a:rPr>
                        <a:t> e </a:t>
                      </a:r>
                      <a:r>
                        <a:rPr lang="en-US" sz="1050" b="0" dirty="0" err="1">
                          <a:solidFill>
                            <a:schemeClr val="tx1"/>
                          </a:solidFill>
                          <a:latin typeface="Montserrat Light"/>
                          <a:ea typeface="Montserrat Light"/>
                          <a:cs typeface="Montserrat Light"/>
                          <a:sym typeface="Montserrat Light"/>
                        </a:rPr>
                        <a:t>sedersi</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su</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una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sedia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intorno</a:t>
                      </a:r>
                      <a:r>
                        <a:rPr lang="en-US" sz="1050" b="0" dirty="0">
                          <a:solidFill>
                            <a:schemeClr val="tx1"/>
                          </a:solidFill>
                          <a:latin typeface="Montserrat Light"/>
                          <a:ea typeface="Montserrat Light"/>
                          <a:cs typeface="Montserrat Light"/>
                          <a:sym typeface="Montserrat Light"/>
                        </a:rPr>
                        <a:t> a</a:t>
                      </a:r>
                      <a:r>
                        <a:rPr lang="en-US" sz="1050" dirty="0">
                          <a:solidFill>
                            <a:schemeClr val="tx1"/>
                          </a:solidFill>
                          <a:latin typeface="Montserrat Light"/>
                          <a:ea typeface="Montserrat Light"/>
                          <a:cs typeface="Montserrat Light"/>
                          <a:sym typeface="Montserrat Light"/>
                        </a:rPr>
                        <a:t> </a:t>
                      </a:r>
                      <a:r>
                        <a:rPr lang="en-US" sz="1050" dirty="0" err="1">
                          <a:solidFill>
                            <a:schemeClr val="tx1"/>
                          </a:solidFill>
                          <a:latin typeface="Montserrat Light"/>
                          <a:ea typeface="Montserrat Light"/>
                          <a:cs typeface="Montserrat Light"/>
                          <a:sym typeface="Montserrat Light"/>
                        </a:rPr>
                        <a:t>essa</a:t>
                      </a:r>
                      <a:r>
                        <a:rPr lang="en-US" sz="1050" b="0" dirty="0">
                          <a:solidFill>
                            <a:schemeClr val="tx1"/>
                          </a:solidFill>
                          <a:latin typeface="Montserrat Light"/>
                          <a:ea typeface="Montserrat Light"/>
                          <a:cs typeface="Montserrat Light"/>
                          <a:sym typeface="Montserrat Light"/>
                        </a:rPr>
                        <a:t> (a forma di "U"), </a:t>
                      </a:r>
                      <a:r>
                        <a:rPr lang="en-US" sz="1050" b="0" dirty="0" err="1">
                          <a:solidFill>
                            <a:schemeClr val="tx1"/>
                          </a:solidFill>
                          <a:latin typeface="Montserrat Light"/>
                          <a:ea typeface="Montserrat Light"/>
                          <a:cs typeface="Montserrat Light"/>
                          <a:sym typeface="Montserrat Light"/>
                        </a:rPr>
                        <a:t>mantenendo</a:t>
                      </a:r>
                      <a:r>
                        <a:rPr lang="en-US" sz="1050" b="0" dirty="0">
                          <a:solidFill>
                            <a:schemeClr val="tx1"/>
                          </a:solidFill>
                          <a:latin typeface="Montserrat Light"/>
                          <a:ea typeface="Montserrat Light"/>
                          <a:cs typeface="Montserrat Light"/>
                          <a:sym typeface="Montserrat Light"/>
                        </a:rPr>
                        <a:t> il </a:t>
                      </a:r>
                      <a:r>
                        <a:rPr lang="en-US" sz="1050" b="0" dirty="0" err="1">
                          <a:solidFill>
                            <a:schemeClr val="tx1"/>
                          </a:solidFill>
                          <a:latin typeface="Montserrat Light"/>
                          <a:ea typeface="Montserrat Light"/>
                          <a:cs typeface="Montserrat Light"/>
                          <a:sym typeface="Montserrat Light"/>
                        </a:rPr>
                        <a:t>proiettore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visibile</a:t>
                      </a:r>
                      <a:r>
                        <a:rPr lang="en-US" sz="1050" b="0" dirty="0">
                          <a:solidFill>
                            <a:schemeClr val="tx1"/>
                          </a:solidFill>
                          <a:latin typeface="Montserrat Light"/>
                          <a:ea typeface="Montserrat Light"/>
                          <a:cs typeface="Montserrat Light"/>
                          <a:sym typeface="Montserrat Light"/>
                        </a:rPr>
                        <a:t> a tutti, per </a:t>
                      </a:r>
                      <a:r>
                        <a:rPr lang="en-US" sz="1050" b="0" dirty="0" err="1">
                          <a:solidFill>
                            <a:schemeClr val="tx1"/>
                          </a:solidFill>
                          <a:latin typeface="Montserrat Light"/>
                          <a:ea typeface="Montserrat Light"/>
                          <a:cs typeface="Montserrat Light"/>
                          <a:sym typeface="Montserrat Light"/>
                        </a:rPr>
                        <a:t>continuare</a:t>
                      </a:r>
                      <a:r>
                        <a:rPr lang="en-US" sz="1050" b="0" dirty="0">
                          <a:solidFill>
                            <a:schemeClr val="tx1"/>
                          </a:solidFill>
                          <a:latin typeface="Montserrat Light"/>
                          <a:ea typeface="Montserrat Light"/>
                          <a:cs typeface="Montserrat Light"/>
                          <a:sym typeface="Montserrat Light"/>
                        </a:rPr>
                        <a:t> la </a:t>
                      </a:r>
                      <a:r>
                        <a:rPr lang="en-US" sz="1050" b="0" dirty="0" err="1">
                          <a:solidFill>
                            <a:schemeClr val="tx1"/>
                          </a:solidFill>
                          <a:latin typeface="Montserrat Light"/>
                          <a:ea typeface="Montserrat Light"/>
                          <a:cs typeface="Montserrat Light"/>
                          <a:sym typeface="Montserrat Light"/>
                        </a:rPr>
                        <a:t>sessione</a:t>
                      </a:r>
                      <a:r>
                        <a:rPr lang="en-US" sz="1050" b="0" dirty="0">
                          <a:solidFill>
                            <a:schemeClr val="tx1"/>
                          </a:solidFill>
                          <a:latin typeface="Montserrat Light"/>
                          <a:ea typeface="Montserrat Light"/>
                          <a:cs typeface="Montserrat Light"/>
                          <a:sym typeface="Montserrat Light"/>
                        </a:rPr>
                        <a:t>. Nella </a:t>
                      </a:r>
                      <a:r>
                        <a:rPr lang="en-US" sz="1050" b="0" dirty="0" err="1">
                          <a:solidFill>
                            <a:schemeClr val="tx1"/>
                          </a:solidFill>
                          <a:latin typeface="Montserrat Light"/>
                          <a:ea typeface="Montserrat Light"/>
                          <a:cs typeface="Montserrat Light"/>
                          <a:sym typeface="Montserrat Light"/>
                        </a:rPr>
                        <a:t>pagina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successiva</a:t>
                      </a:r>
                      <a:r>
                        <a:rPr lang="en-US" sz="1050" b="0" dirty="0">
                          <a:solidFill>
                            <a:schemeClr val="tx1"/>
                          </a:solidFill>
                          <a:latin typeface="Montserrat Light"/>
                          <a:ea typeface="Montserrat Light"/>
                          <a:cs typeface="Montserrat Light"/>
                          <a:sym typeface="Montserrat Light"/>
                        </a:rPr>
                        <a:t> è </a:t>
                      </a:r>
                      <a:r>
                        <a:rPr lang="en-US" sz="1050" b="0" dirty="0" err="1">
                          <a:solidFill>
                            <a:schemeClr val="tx1"/>
                          </a:solidFill>
                          <a:latin typeface="Montserrat Light"/>
                          <a:ea typeface="Montserrat Light"/>
                          <a:cs typeface="Montserrat Light"/>
                          <a:sym typeface="Montserrat Light"/>
                        </a:rPr>
                        <a:t>riportato</a:t>
                      </a:r>
                      <a:r>
                        <a:rPr lang="en-US" sz="1050" b="0" dirty="0">
                          <a:solidFill>
                            <a:schemeClr val="tx1"/>
                          </a:solidFill>
                          <a:latin typeface="Montserrat Light"/>
                          <a:ea typeface="Montserrat Light"/>
                          <a:cs typeface="Montserrat Light"/>
                          <a:sym typeface="Montserrat Light"/>
                        </a:rPr>
                        <a:t> uno schema </a:t>
                      </a:r>
                      <a:r>
                        <a:rPr lang="en-US" sz="1050" b="0" dirty="0" err="1">
                          <a:solidFill>
                            <a:schemeClr val="tx1"/>
                          </a:solidFill>
                          <a:latin typeface="Montserrat Light"/>
                          <a:ea typeface="Montserrat Light"/>
                          <a:cs typeface="Montserrat Light"/>
                          <a:sym typeface="Montserrat Light"/>
                        </a:rPr>
                        <a:t>dell'organizzazione</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fisica</a:t>
                      </a:r>
                      <a:r>
                        <a:rPr lang="en-US" sz="1050" b="0" dirty="0">
                          <a:solidFill>
                            <a:schemeClr val="tx1"/>
                          </a:solidFill>
                          <a:latin typeface="Montserrat Light"/>
                          <a:ea typeface="Montserrat Light"/>
                          <a:cs typeface="Montserrat Light"/>
                          <a:sym typeface="Montserrat Light"/>
                        </a:rPr>
                        <a:t> </a:t>
                      </a:r>
                      <a:r>
                        <a:rPr lang="en-US" sz="1050" b="0" dirty="0" err="1">
                          <a:solidFill>
                            <a:schemeClr val="tx1"/>
                          </a:solidFill>
                          <a:latin typeface="Montserrat Light"/>
                          <a:ea typeface="Montserrat Light"/>
                          <a:cs typeface="Montserrat Light"/>
                          <a:sym typeface="Montserrat Light"/>
                        </a:rPr>
                        <a:t>della</a:t>
                      </a:r>
                      <a:r>
                        <a:rPr lang="en-US" sz="1050" b="0" dirty="0">
                          <a:solidFill>
                            <a:schemeClr val="tx1"/>
                          </a:solidFill>
                          <a:latin typeface="Montserrat Light"/>
                          <a:ea typeface="Montserrat Light"/>
                          <a:cs typeface="Montserrat Light"/>
                          <a:sym typeface="Montserrat Light"/>
                        </a:rPr>
                        <a:t> stanza/</a:t>
                      </a:r>
                      <a:r>
                        <a:rPr lang="en-US" sz="1050" b="0" dirty="0" err="1">
                          <a:solidFill>
                            <a:schemeClr val="tx1"/>
                          </a:solidFill>
                          <a:latin typeface="Montserrat Light"/>
                          <a:ea typeface="Montserrat Light"/>
                          <a:cs typeface="Montserrat Light"/>
                          <a:sym typeface="Montserrat Light"/>
                        </a:rPr>
                        <a:t>attività</a:t>
                      </a:r>
                      <a:r>
                        <a:rPr lang="en-US" sz="1050" b="0" dirty="0">
                          <a:solidFill>
                            <a:schemeClr val="tx1"/>
                          </a:solidFill>
                          <a:latin typeface="Montserrat Light"/>
                          <a:ea typeface="Montserrat Light"/>
                          <a:cs typeface="Montserrat Light"/>
                          <a:sym typeface="Montserrat Light"/>
                        </a:rPr>
                        <a:t>.</a:t>
                      </a:r>
                      <a:endParaRPr sz="1050" b="0" dirty="0">
                        <a:solidFill>
                          <a:schemeClr val="tx1"/>
                        </a:solidFill>
                        <a:latin typeface="Montserrat Light"/>
                        <a:ea typeface="Montserrat Light"/>
                        <a:cs typeface="Montserrat Light"/>
                        <a:sym typeface="Montserrat Light"/>
                      </a:endParaRPr>
                    </a:p>
                    <a:p>
                      <a:pPr marL="0" marR="0" lvl="0" indent="0" algn="l" rtl="0">
                        <a:lnSpc>
                          <a:spcPct val="100000"/>
                        </a:lnSpc>
                        <a:spcBef>
                          <a:spcPts val="0"/>
                        </a:spcBef>
                        <a:spcAft>
                          <a:spcPts val="0"/>
                        </a:spcAft>
                        <a:buClr>
                          <a:srgbClr val="595959"/>
                        </a:buClr>
                        <a:buSzPts val="1050"/>
                        <a:buFont typeface="Play"/>
                        <a:buNone/>
                      </a:pPr>
                      <a:r>
                        <a:rPr lang="en-US" sz="1050" b="0" dirty="0">
                          <a:solidFill>
                            <a:schemeClr val="tx1"/>
                          </a:solidFill>
                          <a:latin typeface="Montserrat Light"/>
                          <a:ea typeface="Montserrat Light"/>
                          <a:cs typeface="Montserrat Light"/>
                          <a:sym typeface="Montserrat Light"/>
                        </a:rPr>
                        <a:t> </a:t>
                      </a:r>
                      <a:endParaRPr sz="1050" b="0" dirty="0">
                        <a:solidFill>
                          <a:schemeClr val="tx1"/>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grpSp>
        <p:nvGrpSpPr>
          <p:cNvPr id="457" name="Google Shape;457;p27"/>
          <p:cNvGrpSpPr/>
          <p:nvPr/>
        </p:nvGrpSpPr>
        <p:grpSpPr>
          <a:xfrm>
            <a:off x="0" y="-3701955"/>
            <a:ext cx="12192000" cy="11933724"/>
            <a:chOff x="0" y="-3701955"/>
            <a:chExt cx="12192000" cy="11933724"/>
          </a:xfrm>
        </p:grpSpPr>
        <p:sp>
          <p:nvSpPr>
            <p:cNvPr id="458" name="Google Shape;458;p27"/>
            <p:cNvSpPr/>
            <p:nvPr/>
          </p:nvSpPr>
          <p:spPr>
            <a:xfrm rot="-3865854">
              <a:off x="1581094" y="-2101726"/>
              <a:ext cx="9050843" cy="8733265"/>
            </a:xfrm>
            <a:prstGeom prst="chord">
              <a:avLst>
                <a:gd name="adj1" fmla="val 2442597"/>
                <a:gd name="adj2" fmla="val 16121865"/>
              </a:avLst>
            </a:prstGeom>
            <a:noFill/>
            <a:ln w="1905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9" name="Google Shape;459;p27"/>
            <p:cNvSpPr/>
            <p:nvPr/>
          </p:nvSpPr>
          <p:spPr>
            <a:xfrm>
              <a:off x="0" y="157458"/>
              <a:ext cx="12192000" cy="147166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460" name="Google Shape;460;p27"/>
          <p:cNvSpPr/>
          <p:nvPr/>
        </p:nvSpPr>
        <p:spPr>
          <a:xfrm>
            <a:off x="3363686" y="0"/>
            <a:ext cx="5364061" cy="314916"/>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rgbClr val="3F3F3F"/>
                </a:solidFill>
                <a:latin typeface="Montserrat Light"/>
                <a:ea typeface="Montserrat Light"/>
                <a:cs typeface="Montserrat Light"/>
                <a:sym typeface="Montserrat Light"/>
              </a:rPr>
              <a:t>PROIETTORE</a:t>
            </a:r>
            <a:endParaRPr/>
          </a:p>
        </p:txBody>
      </p:sp>
      <p:grpSp>
        <p:nvGrpSpPr>
          <p:cNvPr id="461" name="Google Shape;461;p27"/>
          <p:cNvGrpSpPr/>
          <p:nvPr/>
        </p:nvGrpSpPr>
        <p:grpSpPr>
          <a:xfrm>
            <a:off x="3464254" y="583300"/>
            <a:ext cx="5263493" cy="5709254"/>
            <a:chOff x="545060" y="274052"/>
            <a:chExt cx="5263493" cy="5709254"/>
          </a:xfrm>
        </p:grpSpPr>
        <p:grpSp>
          <p:nvGrpSpPr>
            <p:cNvPr id="462" name="Google Shape;462;p27"/>
            <p:cNvGrpSpPr/>
            <p:nvPr/>
          </p:nvGrpSpPr>
          <p:grpSpPr>
            <a:xfrm>
              <a:off x="1592711" y="1120830"/>
              <a:ext cx="634622" cy="634622"/>
              <a:chOff x="4149014" y="2950338"/>
              <a:chExt cx="634622" cy="634622"/>
            </a:xfrm>
          </p:grpSpPr>
          <p:sp>
            <p:nvSpPr>
              <p:cNvPr id="463" name="Google Shape;463;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4" name="Google Shape;464;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65" name="Google Shape;465;p27"/>
            <p:cNvGrpSpPr/>
            <p:nvPr/>
          </p:nvGrpSpPr>
          <p:grpSpPr>
            <a:xfrm>
              <a:off x="545060" y="3429000"/>
              <a:ext cx="634622" cy="634622"/>
              <a:chOff x="4149014" y="2950338"/>
              <a:chExt cx="634622" cy="634622"/>
            </a:xfrm>
          </p:grpSpPr>
          <p:sp>
            <p:nvSpPr>
              <p:cNvPr id="466" name="Google Shape;466;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7" name="Google Shape;467;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68" name="Google Shape;468;p27"/>
            <p:cNvGrpSpPr/>
            <p:nvPr/>
          </p:nvGrpSpPr>
          <p:grpSpPr>
            <a:xfrm>
              <a:off x="2870009" y="757738"/>
              <a:ext cx="634622" cy="634622"/>
              <a:chOff x="4149014" y="2950338"/>
              <a:chExt cx="634622" cy="634622"/>
            </a:xfrm>
          </p:grpSpPr>
          <p:sp>
            <p:nvSpPr>
              <p:cNvPr id="469" name="Google Shape;469;p27"/>
              <p:cNvSpPr/>
              <p:nvPr/>
            </p:nvSpPr>
            <p:spPr>
              <a:xfrm>
                <a:off x="4149014" y="2950338"/>
                <a:ext cx="634622" cy="634622"/>
              </a:xfrm>
              <a:prstGeom prst="ellipse">
                <a:avLst/>
              </a:prstGeom>
              <a:solidFill>
                <a:srgbClr val="F7D9D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0" name="Google Shape;470;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1" name="Google Shape;471;p27"/>
            <p:cNvGrpSpPr/>
            <p:nvPr/>
          </p:nvGrpSpPr>
          <p:grpSpPr>
            <a:xfrm>
              <a:off x="4628020" y="4635010"/>
              <a:ext cx="634622" cy="634622"/>
              <a:chOff x="4149014" y="2950338"/>
              <a:chExt cx="634622" cy="634622"/>
            </a:xfrm>
          </p:grpSpPr>
          <p:sp>
            <p:nvSpPr>
              <p:cNvPr id="472" name="Google Shape;472;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3" name="Google Shape;473;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4" name="Google Shape;474;p27"/>
            <p:cNvGrpSpPr/>
            <p:nvPr/>
          </p:nvGrpSpPr>
          <p:grpSpPr>
            <a:xfrm>
              <a:off x="4134117" y="1120830"/>
              <a:ext cx="634622" cy="634622"/>
              <a:chOff x="4149014" y="2950338"/>
              <a:chExt cx="634622" cy="634622"/>
            </a:xfrm>
          </p:grpSpPr>
          <p:sp>
            <p:nvSpPr>
              <p:cNvPr id="475" name="Google Shape;475;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6" name="Google Shape;476;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7" name="Google Shape;477;p27"/>
            <p:cNvGrpSpPr/>
            <p:nvPr/>
          </p:nvGrpSpPr>
          <p:grpSpPr>
            <a:xfrm>
              <a:off x="4995654" y="2119958"/>
              <a:ext cx="634622" cy="634622"/>
              <a:chOff x="4149014" y="2950338"/>
              <a:chExt cx="634622" cy="634622"/>
            </a:xfrm>
          </p:grpSpPr>
          <p:sp>
            <p:nvSpPr>
              <p:cNvPr id="478" name="Google Shape;478;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9" name="Google Shape;479;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0" name="Google Shape;480;p27"/>
            <p:cNvGrpSpPr/>
            <p:nvPr/>
          </p:nvGrpSpPr>
          <p:grpSpPr>
            <a:xfrm>
              <a:off x="3529466" y="5332461"/>
              <a:ext cx="634622" cy="634622"/>
              <a:chOff x="4149014" y="2950338"/>
              <a:chExt cx="634622" cy="634622"/>
            </a:xfrm>
          </p:grpSpPr>
          <p:sp>
            <p:nvSpPr>
              <p:cNvPr id="481" name="Google Shape;481;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2" name="Google Shape;482;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3" name="Google Shape;483;p27"/>
            <p:cNvGrpSpPr/>
            <p:nvPr/>
          </p:nvGrpSpPr>
          <p:grpSpPr>
            <a:xfrm>
              <a:off x="1094802" y="4635010"/>
              <a:ext cx="634622" cy="634622"/>
              <a:chOff x="4149014" y="2950338"/>
              <a:chExt cx="634622" cy="634622"/>
            </a:xfrm>
          </p:grpSpPr>
          <p:sp>
            <p:nvSpPr>
              <p:cNvPr id="484" name="Google Shape;484;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5" name="Google Shape;485;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6" name="Google Shape;486;p27"/>
            <p:cNvGrpSpPr/>
            <p:nvPr/>
          </p:nvGrpSpPr>
          <p:grpSpPr>
            <a:xfrm>
              <a:off x="2217185" y="5348684"/>
              <a:ext cx="634622" cy="634622"/>
              <a:chOff x="4149014" y="2950338"/>
              <a:chExt cx="634622" cy="634622"/>
            </a:xfrm>
          </p:grpSpPr>
          <p:sp>
            <p:nvSpPr>
              <p:cNvPr id="487" name="Google Shape;487;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8" name="Google Shape;488;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9" name="Google Shape;489;p27"/>
            <p:cNvGrpSpPr/>
            <p:nvPr/>
          </p:nvGrpSpPr>
          <p:grpSpPr>
            <a:xfrm>
              <a:off x="736163" y="2119958"/>
              <a:ext cx="634622" cy="634622"/>
              <a:chOff x="4149014" y="2950338"/>
              <a:chExt cx="634622" cy="634622"/>
            </a:xfrm>
          </p:grpSpPr>
          <p:sp>
            <p:nvSpPr>
              <p:cNvPr id="490" name="Google Shape;490;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1" name="Google Shape;491;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92" name="Google Shape;492;p27"/>
            <p:cNvGrpSpPr/>
            <p:nvPr/>
          </p:nvGrpSpPr>
          <p:grpSpPr>
            <a:xfrm>
              <a:off x="5173931" y="3429000"/>
              <a:ext cx="634622" cy="634622"/>
              <a:chOff x="4149014" y="2950338"/>
              <a:chExt cx="634622" cy="634622"/>
            </a:xfrm>
          </p:grpSpPr>
          <p:sp>
            <p:nvSpPr>
              <p:cNvPr id="493" name="Google Shape;493;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4" name="Google Shape;494;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cxnSp>
          <p:nvCxnSpPr>
            <p:cNvPr id="495" name="Google Shape;495;p27"/>
            <p:cNvCxnSpPr>
              <a:stCxn id="469" idx="4"/>
              <a:endCxn id="484" idx="7"/>
            </p:cNvCxnSpPr>
            <p:nvPr/>
          </p:nvCxnSpPr>
          <p:spPr>
            <a:xfrm flipH="1">
              <a:off x="1636620" y="1392360"/>
              <a:ext cx="1550700" cy="3335700"/>
            </a:xfrm>
            <a:prstGeom prst="straightConnector1">
              <a:avLst/>
            </a:prstGeom>
            <a:noFill/>
            <a:ln w="12700" cap="flat" cmpd="sng">
              <a:solidFill>
                <a:schemeClr val="dk1"/>
              </a:solidFill>
              <a:prstDash val="solid"/>
              <a:miter lim="800000"/>
              <a:headEnd type="none" w="sm" len="sm"/>
              <a:tailEnd type="none" w="sm" len="sm"/>
            </a:ln>
          </p:spPr>
        </p:cxnSp>
        <p:cxnSp>
          <p:nvCxnSpPr>
            <p:cNvPr id="496" name="Google Shape;496;p27"/>
            <p:cNvCxnSpPr>
              <a:stCxn id="478" idx="2"/>
              <a:endCxn id="484" idx="7"/>
            </p:cNvCxnSpPr>
            <p:nvPr/>
          </p:nvCxnSpPr>
          <p:spPr>
            <a:xfrm flipH="1">
              <a:off x="1636554" y="2437269"/>
              <a:ext cx="3359100" cy="2290800"/>
            </a:xfrm>
            <a:prstGeom prst="straightConnector1">
              <a:avLst/>
            </a:prstGeom>
            <a:noFill/>
            <a:ln w="12700" cap="flat" cmpd="sng">
              <a:solidFill>
                <a:schemeClr val="dk1"/>
              </a:solidFill>
              <a:prstDash val="solid"/>
              <a:miter lim="800000"/>
              <a:headEnd type="none" w="sm" len="sm"/>
              <a:tailEnd type="none" w="sm" len="sm"/>
            </a:ln>
          </p:spPr>
        </p:cxnSp>
        <p:cxnSp>
          <p:nvCxnSpPr>
            <p:cNvPr id="497" name="Google Shape;497;p27"/>
            <p:cNvCxnSpPr>
              <a:stCxn id="478" idx="2"/>
              <a:endCxn id="466" idx="6"/>
            </p:cNvCxnSpPr>
            <p:nvPr/>
          </p:nvCxnSpPr>
          <p:spPr>
            <a:xfrm flipH="1">
              <a:off x="1179654" y="2437269"/>
              <a:ext cx="3816000" cy="1308900"/>
            </a:xfrm>
            <a:prstGeom prst="straightConnector1">
              <a:avLst/>
            </a:prstGeom>
            <a:noFill/>
            <a:ln w="12700" cap="flat" cmpd="sng">
              <a:solidFill>
                <a:schemeClr val="dk1"/>
              </a:solidFill>
              <a:prstDash val="solid"/>
              <a:miter lim="800000"/>
              <a:headEnd type="none" w="sm" len="sm"/>
              <a:tailEnd type="none" w="sm" len="sm"/>
            </a:ln>
          </p:spPr>
        </p:cxnSp>
        <p:cxnSp>
          <p:nvCxnSpPr>
            <p:cNvPr id="498" name="Google Shape;498;p27"/>
            <p:cNvCxnSpPr>
              <a:stCxn id="472" idx="1"/>
              <a:endCxn id="466" idx="6"/>
            </p:cNvCxnSpPr>
            <p:nvPr/>
          </p:nvCxnSpPr>
          <p:spPr>
            <a:xfrm rot="10800000">
              <a:off x="1179758" y="3746348"/>
              <a:ext cx="3541200" cy="981600"/>
            </a:xfrm>
            <a:prstGeom prst="straightConnector1">
              <a:avLst/>
            </a:prstGeom>
            <a:noFill/>
            <a:ln w="12700" cap="flat" cmpd="sng">
              <a:solidFill>
                <a:schemeClr val="dk1"/>
              </a:solidFill>
              <a:prstDash val="solid"/>
              <a:miter lim="800000"/>
              <a:headEnd type="none" w="sm" len="sm"/>
              <a:tailEnd type="none" w="sm" len="sm"/>
            </a:ln>
          </p:spPr>
        </p:cxnSp>
        <p:cxnSp>
          <p:nvCxnSpPr>
            <p:cNvPr id="499" name="Google Shape;499;p27"/>
            <p:cNvCxnSpPr>
              <a:stCxn id="472" idx="1"/>
              <a:endCxn id="463" idx="5"/>
            </p:cNvCxnSpPr>
            <p:nvPr/>
          </p:nvCxnSpPr>
          <p:spPr>
            <a:xfrm rot="10800000">
              <a:off x="2134358" y="1662548"/>
              <a:ext cx="2586600" cy="3065400"/>
            </a:xfrm>
            <a:prstGeom prst="straightConnector1">
              <a:avLst/>
            </a:prstGeom>
            <a:noFill/>
            <a:ln w="12700" cap="flat" cmpd="sng">
              <a:solidFill>
                <a:schemeClr val="dk1"/>
              </a:solidFill>
              <a:prstDash val="solid"/>
              <a:miter lim="800000"/>
              <a:headEnd type="none" w="sm" len="sm"/>
              <a:tailEnd type="none" w="sm" len="sm"/>
            </a:ln>
          </p:spPr>
        </p:cxnSp>
        <p:cxnSp>
          <p:nvCxnSpPr>
            <p:cNvPr id="500" name="Google Shape;500;p27"/>
            <p:cNvCxnSpPr>
              <a:stCxn id="490" idx="6"/>
              <a:endCxn id="463" idx="5"/>
            </p:cNvCxnSpPr>
            <p:nvPr/>
          </p:nvCxnSpPr>
          <p:spPr>
            <a:xfrm rot="10800000" flipH="1">
              <a:off x="1370785" y="1662369"/>
              <a:ext cx="763500" cy="774900"/>
            </a:xfrm>
            <a:prstGeom prst="straightConnector1">
              <a:avLst/>
            </a:prstGeom>
            <a:noFill/>
            <a:ln w="12700" cap="flat" cmpd="sng">
              <a:solidFill>
                <a:schemeClr val="dk1"/>
              </a:solidFill>
              <a:prstDash val="solid"/>
              <a:miter lim="800000"/>
              <a:headEnd type="none" w="sm" len="sm"/>
              <a:tailEnd type="none" w="sm" len="sm"/>
            </a:ln>
          </p:spPr>
        </p:cxnSp>
        <p:cxnSp>
          <p:nvCxnSpPr>
            <p:cNvPr id="501" name="Google Shape;501;p27"/>
            <p:cNvCxnSpPr>
              <a:stCxn id="490" idx="6"/>
              <a:endCxn id="487" idx="0"/>
            </p:cNvCxnSpPr>
            <p:nvPr/>
          </p:nvCxnSpPr>
          <p:spPr>
            <a:xfrm>
              <a:off x="1370785" y="2437269"/>
              <a:ext cx="1163700" cy="2911500"/>
            </a:xfrm>
            <a:prstGeom prst="straightConnector1">
              <a:avLst/>
            </a:prstGeom>
            <a:noFill/>
            <a:ln w="12700" cap="flat" cmpd="sng">
              <a:solidFill>
                <a:schemeClr val="dk1"/>
              </a:solidFill>
              <a:prstDash val="solid"/>
              <a:miter lim="800000"/>
              <a:headEnd type="none" w="sm" len="sm"/>
              <a:tailEnd type="none" w="sm" len="sm"/>
            </a:ln>
          </p:spPr>
        </p:cxnSp>
        <p:cxnSp>
          <p:nvCxnSpPr>
            <p:cNvPr id="502" name="Google Shape;502;p27"/>
            <p:cNvCxnSpPr>
              <a:stCxn id="475" idx="4"/>
              <a:endCxn id="487" idx="0"/>
            </p:cNvCxnSpPr>
            <p:nvPr/>
          </p:nvCxnSpPr>
          <p:spPr>
            <a:xfrm flipH="1">
              <a:off x="2534428" y="1755452"/>
              <a:ext cx="1917000" cy="3593100"/>
            </a:xfrm>
            <a:prstGeom prst="straightConnector1">
              <a:avLst/>
            </a:prstGeom>
            <a:noFill/>
            <a:ln w="12700" cap="flat" cmpd="sng">
              <a:solidFill>
                <a:schemeClr val="dk1"/>
              </a:solidFill>
              <a:prstDash val="solid"/>
              <a:miter lim="800000"/>
              <a:headEnd type="none" w="sm" len="sm"/>
              <a:tailEnd type="none" w="sm" len="sm"/>
            </a:ln>
          </p:spPr>
        </p:cxnSp>
        <p:cxnSp>
          <p:nvCxnSpPr>
            <p:cNvPr id="503" name="Google Shape;503;p27"/>
            <p:cNvCxnSpPr>
              <a:stCxn id="475" idx="4"/>
              <a:endCxn id="481" idx="0"/>
            </p:cNvCxnSpPr>
            <p:nvPr/>
          </p:nvCxnSpPr>
          <p:spPr>
            <a:xfrm flipH="1">
              <a:off x="3846628" y="1755452"/>
              <a:ext cx="604800" cy="3576900"/>
            </a:xfrm>
            <a:prstGeom prst="straightConnector1">
              <a:avLst/>
            </a:prstGeom>
            <a:noFill/>
            <a:ln w="12700" cap="flat" cmpd="sng">
              <a:solidFill>
                <a:schemeClr val="dk1"/>
              </a:solidFill>
              <a:prstDash val="solid"/>
              <a:miter lim="800000"/>
              <a:headEnd type="none" w="sm" len="sm"/>
              <a:tailEnd type="none" w="sm" len="sm"/>
            </a:ln>
          </p:spPr>
        </p:cxnSp>
        <p:cxnSp>
          <p:nvCxnSpPr>
            <p:cNvPr id="504" name="Google Shape;504;p27"/>
            <p:cNvCxnSpPr>
              <a:stCxn id="493" idx="2"/>
              <a:endCxn id="481" idx="0"/>
            </p:cNvCxnSpPr>
            <p:nvPr/>
          </p:nvCxnSpPr>
          <p:spPr>
            <a:xfrm flipH="1">
              <a:off x="3846731" y="3746311"/>
              <a:ext cx="1327200" cy="1586100"/>
            </a:xfrm>
            <a:prstGeom prst="straightConnector1">
              <a:avLst/>
            </a:prstGeom>
            <a:noFill/>
            <a:ln w="12700" cap="flat" cmpd="sng">
              <a:solidFill>
                <a:schemeClr val="dk1"/>
              </a:solidFill>
              <a:prstDash val="solid"/>
              <a:miter lim="800000"/>
              <a:headEnd type="none" w="sm" len="sm"/>
              <a:tailEnd type="none" w="sm" len="sm"/>
            </a:ln>
          </p:spPr>
        </p:cxnSp>
        <p:cxnSp>
          <p:nvCxnSpPr>
            <p:cNvPr id="505" name="Google Shape;505;p27"/>
            <p:cNvCxnSpPr>
              <a:stCxn id="493" idx="2"/>
              <a:endCxn id="469" idx="4"/>
            </p:cNvCxnSpPr>
            <p:nvPr/>
          </p:nvCxnSpPr>
          <p:spPr>
            <a:xfrm rot="10800000">
              <a:off x="3187331" y="1392211"/>
              <a:ext cx="1986600" cy="2354100"/>
            </a:xfrm>
            <a:prstGeom prst="straightConnector1">
              <a:avLst/>
            </a:prstGeom>
            <a:noFill/>
            <a:ln w="12700" cap="flat" cmpd="sng">
              <a:solidFill>
                <a:schemeClr val="dk1"/>
              </a:solidFill>
              <a:prstDash val="solid"/>
              <a:miter lim="800000"/>
              <a:headEnd type="none" w="sm" len="sm"/>
              <a:tailEnd type="none" w="sm" len="sm"/>
            </a:ln>
          </p:spPr>
        </p:cxnSp>
        <p:sp>
          <p:nvSpPr>
            <p:cNvPr id="506" name="Google Shape;506;p27"/>
            <p:cNvSpPr txBox="1"/>
            <p:nvPr/>
          </p:nvSpPr>
          <p:spPr>
            <a:xfrm>
              <a:off x="1376706" y="274052"/>
              <a:ext cx="3858300" cy="3462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200">
                  <a:solidFill>
                    <a:srgbClr val="939393"/>
                  </a:solidFill>
                  <a:latin typeface="Montserrat Light"/>
                  <a:ea typeface="Montserrat Light"/>
                  <a:cs typeface="Montserrat Light"/>
                  <a:sym typeface="Montserrat Light"/>
                </a:rPr>
                <a:t>AREA DI CHI COORDINA LA SESSIONE</a:t>
              </a:r>
              <a:endParaRPr/>
            </a:p>
            <a:p>
              <a:pPr marL="0" marR="0" lvl="0" indent="0" algn="l" rtl="0">
                <a:spcBef>
                  <a:spcPts val="0"/>
                </a:spcBef>
                <a:spcAft>
                  <a:spcPts val="0"/>
                </a:spcAft>
                <a:buNone/>
              </a:pPr>
              <a:r>
                <a:rPr lang="en-US" sz="1050">
                  <a:solidFill>
                    <a:srgbClr val="939393"/>
                  </a:solidFill>
                  <a:latin typeface="Montserrat Light"/>
                  <a:ea typeface="Montserrat Light"/>
                  <a:cs typeface="Montserrat Light"/>
                  <a:sym typeface="Montserrat Light"/>
                </a:rPr>
                <a:t>                         L’attività inizia e termina in questa aerea</a:t>
              </a:r>
              <a:endParaRPr sz="1050">
                <a:solidFill>
                  <a:srgbClr val="939393"/>
                </a:solidFill>
                <a:latin typeface="Montserrat Light"/>
                <a:ea typeface="Montserrat Light"/>
                <a:cs typeface="Montserrat Light"/>
                <a:sym typeface="Montserrat Light"/>
              </a:endParaRPr>
            </a:p>
          </p:txBody>
        </p:sp>
      </p:grpSp>
      <p:sp>
        <p:nvSpPr>
          <p:cNvPr id="507" name="Google Shape;507;p27"/>
          <p:cNvSpPr/>
          <p:nvPr/>
        </p:nvSpPr>
        <p:spPr>
          <a:xfrm>
            <a:off x="247550" y="1144250"/>
            <a:ext cx="3858300" cy="369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rgbClr val="3F3F3F"/>
                </a:solidFill>
                <a:latin typeface="Montserrat Light"/>
                <a:ea typeface="Montserrat Light"/>
                <a:cs typeface="Montserrat Light"/>
                <a:sym typeface="Montserrat Light"/>
              </a:rPr>
              <a:t>AREA IN CUI POSSIBILE È SEDERSI </a:t>
            </a:r>
            <a:endParaRPr sz="1200">
              <a:solidFill>
                <a:srgbClr val="3F3F3F"/>
              </a:solidFill>
              <a:latin typeface="Montserrat Light"/>
              <a:ea typeface="Montserrat Light"/>
              <a:cs typeface="Montserrat Light"/>
              <a:sym typeface="Montserrat Light"/>
            </a:endParaRPr>
          </a:p>
        </p:txBody>
      </p:sp>
      <p:sp>
        <p:nvSpPr>
          <p:cNvPr id="508" name="Google Shape;508;p27"/>
          <p:cNvSpPr/>
          <p:nvPr/>
        </p:nvSpPr>
        <p:spPr>
          <a:xfrm>
            <a:off x="8658600" y="1144250"/>
            <a:ext cx="3067500" cy="369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en-US" sz="1200">
                <a:solidFill>
                  <a:srgbClr val="3F3F3F"/>
                </a:solidFill>
                <a:latin typeface="Montserrat Light"/>
                <a:ea typeface="Montserrat Light"/>
                <a:cs typeface="Montserrat Light"/>
                <a:sym typeface="Montserrat Light"/>
              </a:rPr>
              <a:t>AREA IN CUI POSSIBILE È SEDERSI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graphicFrame>
        <p:nvGraphicFramePr>
          <p:cNvPr id="513" name="Google Shape;513;p28"/>
          <p:cNvGraphicFramePr/>
          <p:nvPr>
            <p:extLst>
              <p:ext uri="{D42A27DB-BD31-4B8C-83A1-F6EECF244321}">
                <p14:modId xmlns:p14="http://schemas.microsoft.com/office/powerpoint/2010/main" val="3787017034"/>
              </p:ext>
            </p:extLst>
          </p:nvPr>
        </p:nvGraphicFramePr>
        <p:xfrm>
          <a:off x="1458395" y="440429"/>
          <a:ext cx="9275225" cy="5707235"/>
        </p:xfrm>
        <a:graphic>
          <a:graphicData uri="http://schemas.openxmlformats.org/drawingml/2006/table">
            <a:tbl>
              <a:tblPr firstRow="1" firstCol="1" bandRow="1">
                <a:noFill/>
                <a:tableStyleId>{B2FE9B55-010F-48AC-81D2-7A34AD15536F}</a:tableStyleId>
              </a:tblPr>
              <a:tblGrid>
                <a:gridCol w="773675">
                  <a:extLst>
                    <a:ext uri="{9D8B030D-6E8A-4147-A177-3AD203B41FA5}">
                      <a16:colId xmlns:a16="http://schemas.microsoft.com/office/drawing/2014/main" val="20000"/>
                    </a:ext>
                  </a:extLst>
                </a:gridCol>
                <a:gridCol w="8501550">
                  <a:extLst>
                    <a:ext uri="{9D8B030D-6E8A-4147-A177-3AD203B41FA5}">
                      <a16:colId xmlns:a16="http://schemas.microsoft.com/office/drawing/2014/main" val="20001"/>
                    </a:ext>
                  </a:extLst>
                </a:gridCol>
              </a:tblGrid>
              <a:tr h="705400">
                <a:tc gridSpan="2">
                  <a:txBody>
                    <a:bodyPr/>
                    <a:lstStyle/>
                    <a:p>
                      <a:pPr marL="0" marR="0" lvl="0" indent="0" algn="ctr" rtl="0">
                        <a:lnSpc>
                          <a:spcPct val="107000"/>
                        </a:lnSpc>
                        <a:spcBef>
                          <a:spcPts val="0"/>
                        </a:spcBef>
                        <a:spcAft>
                          <a:spcPts val="0"/>
                        </a:spcAft>
                        <a:buNone/>
                      </a:pPr>
                      <a:r>
                        <a:rPr lang="en-US" sz="1000">
                          <a:solidFill>
                            <a:schemeClr val="tx1">
                              <a:lumMod val="50000"/>
                              <a:lumOff val="50000"/>
                            </a:schemeClr>
                          </a:solidFill>
                          <a:latin typeface="Montserrat Light"/>
                          <a:ea typeface="Montserrat Light"/>
                          <a:cs typeface="Montserrat Light"/>
                          <a:sym typeface="Montserrat Light"/>
                        </a:rPr>
                        <a:t> </a:t>
                      </a:r>
                      <a:endParaRPr sz="1000">
                        <a:solidFill>
                          <a:schemeClr val="tx1">
                            <a:lumMod val="50000"/>
                            <a:lumOff val="50000"/>
                          </a:schemeClr>
                        </a:solidFill>
                        <a:latin typeface="Montserrat Light"/>
                        <a:ea typeface="Montserrat Light"/>
                        <a:cs typeface="Montserrat Light"/>
                        <a:sym typeface="Montserrat Light"/>
                      </a:endParaRPr>
                    </a:p>
                    <a:p>
                      <a:pPr marL="0" marR="0" lvl="0" indent="0" algn="ctr" rtl="0">
                        <a:lnSpc>
                          <a:spcPct val="107000"/>
                        </a:lnSpc>
                        <a:spcBef>
                          <a:spcPts val="800"/>
                        </a:spcBef>
                        <a:spcAft>
                          <a:spcPts val="0"/>
                        </a:spcAft>
                        <a:buNone/>
                      </a:pPr>
                      <a:r>
                        <a:rPr lang="en-US" sz="1400" b="0">
                          <a:solidFill>
                            <a:schemeClr val="tx1">
                              <a:lumMod val="50000"/>
                              <a:lumOff val="50000"/>
                            </a:schemeClr>
                          </a:solidFill>
                          <a:latin typeface="Montserrat"/>
                          <a:ea typeface="Montserrat"/>
                          <a:cs typeface="Montserrat"/>
                          <a:sym typeface="Montserrat"/>
                        </a:rPr>
                        <a:t>Introduzione al tema del corso "Mobilitare </a:t>
                      </a:r>
                      <a:r>
                        <a:rPr lang="en-US" b="0">
                          <a:solidFill>
                            <a:schemeClr val="tx1">
                              <a:lumMod val="50000"/>
                              <a:lumOff val="50000"/>
                            </a:schemeClr>
                          </a:solidFill>
                          <a:latin typeface="Montserrat"/>
                          <a:ea typeface="Montserrat"/>
                          <a:cs typeface="Montserrat"/>
                          <a:sym typeface="Montserrat"/>
                        </a:rPr>
                        <a:t>le </a:t>
                      </a:r>
                      <a:r>
                        <a:rPr lang="en-US" sz="1400" b="0">
                          <a:solidFill>
                            <a:schemeClr val="tx1">
                              <a:lumMod val="50000"/>
                              <a:lumOff val="50000"/>
                            </a:schemeClr>
                          </a:solidFill>
                          <a:latin typeface="Montserrat"/>
                          <a:ea typeface="Montserrat"/>
                          <a:cs typeface="Montserrat"/>
                          <a:sym typeface="Montserrat"/>
                        </a:rPr>
                        <a:t>giovani generazion</a:t>
                      </a:r>
                      <a:r>
                        <a:rPr lang="en-US" b="0">
                          <a:solidFill>
                            <a:schemeClr val="tx1">
                              <a:lumMod val="50000"/>
                              <a:lumOff val="50000"/>
                            </a:schemeClr>
                          </a:solidFill>
                          <a:latin typeface="Montserrat"/>
                          <a:ea typeface="Montserrat"/>
                          <a:cs typeface="Montserrat"/>
                          <a:sym typeface="Montserrat"/>
                        </a:rPr>
                        <a:t>i </a:t>
                      </a:r>
                      <a:r>
                        <a:rPr lang="en-US" sz="1400" b="0">
                          <a:solidFill>
                            <a:schemeClr val="tx1">
                              <a:lumMod val="50000"/>
                              <a:lumOff val="50000"/>
                            </a:schemeClr>
                          </a:solidFill>
                          <a:latin typeface="Montserrat"/>
                          <a:ea typeface="Montserrat"/>
                          <a:cs typeface="Montserrat"/>
                          <a:sym typeface="Montserrat"/>
                        </a:rPr>
                        <a:t>per  progettare città inclusive</a:t>
                      </a:r>
                      <a:r>
                        <a:rPr lang="en-US" b="0">
                          <a:solidFill>
                            <a:schemeClr val="tx1">
                              <a:lumMod val="50000"/>
                              <a:lumOff val="50000"/>
                            </a:schemeClr>
                          </a:solidFill>
                          <a:latin typeface="Montserrat"/>
                          <a:ea typeface="Montserrat"/>
                          <a:cs typeface="Montserrat"/>
                          <a:sym typeface="Montserrat"/>
                        </a:rPr>
                        <a:t>”.</a:t>
                      </a:r>
                      <a:r>
                        <a:rPr lang="en-US" sz="1000">
                          <a:solidFill>
                            <a:schemeClr val="tx1">
                              <a:lumMod val="50000"/>
                              <a:lumOff val="50000"/>
                            </a:schemeClr>
                          </a:solidFill>
                          <a:latin typeface="Montserrat Light"/>
                          <a:ea typeface="Montserrat Light"/>
                          <a:cs typeface="Montserrat Light"/>
                          <a:sym typeface="Montserrat Light"/>
                        </a:rPr>
                        <a:t> </a:t>
                      </a:r>
                      <a:endParaRPr sz="100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extLst>
                  <a:ext uri="{0D108BD9-81ED-4DB2-BD59-A6C34878D82A}">
                    <a16:rowId xmlns:a16="http://schemas.microsoft.com/office/drawing/2014/main" val="10000"/>
                  </a:ext>
                </a:extLst>
              </a:tr>
              <a:tr h="632425">
                <a:tc gridSpan="2">
                  <a:txBody>
                    <a:bodyPr/>
                    <a:lstStyle/>
                    <a:p>
                      <a:pPr marL="0" marR="0" lvl="0" indent="0" algn="l" rtl="0">
                        <a:lnSpc>
                          <a:spcPct val="107000"/>
                        </a:lnSpc>
                        <a:spcBef>
                          <a:spcPts val="0"/>
                        </a:spcBef>
                        <a:spcAft>
                          <a:spcPts val="0"/>
                        </a:spcAft>
                        <a:buNone/>
                      </a:pPr>
                      <a:endParaRPr sz="100" b="1" dirty="0">
                        <a:solidFill>
                          <a:schemeClr val="tx1">
                            <a:lumMod val="50000"/>
                            <a:lumOff val="50000"/>
                          </a:schemeClr>
                        </a:solidFill>
                        <a:latin typeface="Montserrat"/>
                        <a:ea typeface="Montserrat"/>
                        <a:cs typeface="Montserrat"/>
                        <a:sym typeface="Montserrat"/>
                      </a:endParaRPr>
                    </a:p>
                    <a:p>
                      <a:pPr marL="0" marR="0" lvl="0" indent="0" algn="l" rtl="0">
                        <a:lnSpc>
                          <a:spcPct val="107000"/>
                        </a:lnSpc>
                        <a:spcBef>
                          <a:spcPts val="800"/>
                        </a:spcBef>
                        <a:spcAft>
                          <a:spcPts val="0"/>
                        </a:spcAft>
                        <a:buNone/>
                      </a:pPr>
                      <a:r>
                        <a:rPr lang="en-US" sz="1200" b="1" dirty="0" err="1">
                          <a:solidFill>
                            <a:schemeClr val="tx1">
                              <a:lumMod val="50000"/>
                              <a:lumOff val="50000"/>
                            </a:schemeClr>
                          </a:solidFill>
                          <a:latin typeface="Montserrat"/>
                          <a:ea typeface="Montserrat"/>
                          <a:cs typeface="Montserrat"/>
                          <a:sym typeface="Montserrat"/>
                        </a:rPr>
                        <a:t>Descrizione</a:t>
                      </a:r>
                      <a:br>
                        <a:rPr lang="en-US" sz="1050" b="0" dirty="0">
                          <a:solidFill>
                            <a:schemeClr val="tx1">
                              <a:lumMod val="50000"/>
                              <a:lumOff val="50000"/>
                            </a:schemeClr>
                          </a:solidFill>
                          <a:latin typeface="Montserrat Light"/>
                          <a:ea typeface="Montserrat Light"/>
                          <a:cs typeface="Montserrat Light"/>
                          <a:sym typeface="Montserrat Light"/>
                        </a:rPr>
                      </a:br>
                      <a:r>
                        <a:rPr lang="en-US" sz="1050" b="0" dirty="0">
                          <a:solidFill>
                            <a:schemeClr val="tx1">
                              <a:lumMod val="50000"/>
                              <a:lumOff val="50000"/>
                            </a:schemeClr>
                          </a:solidFill>
                          <a:latin typeface="Montserrat"/>
                          <a:ea typeface="Montserrat"/>
                          <a:cs typeface="Montserrat"/>
                          <a:sym typeface="Montserrat"/>
                        </a:rPr>
                        <a:t> A </a:t>
                      </a:r>
                      <a:r>
                        <a:rPr lang="en-US" sz="1050" b="0" dirty="0" err="1">
                          <a:solidFill>
                            <a:schemeClr val="tx1">
                              <a:lumMod val="50000"/>
                              <a:lumOff val="50000"/>
                            </a:schemeClr>
                          </a:solidFill>
                          <a:latin typeface="Montserrat"/>
                          <a:ea typeface="Montserrat"/>
                          <a:cs typeface="Montserrat"/>
                          <a:sym typeface="Montserrat"/>
                        </a:rPr>
                        <a:t>questo</a:t>
                      </a:r>
                      <a:r>
                        <a:rPr lang="en-US" sz="1050" b="0" dirty="0">
                          <a:solidFill>
                            <a:schemeClr val="tx1">
                              <a:lumMod val="50000"/>
                              <a:lumOff val="50000"/>
                            </a:schemeClr>
                          </a:solidFill>
                          <a:latin typeface="Montserrat"/>
                          <a:ea typeface="Montserrat"/>
                          <a:cs typeface="Montserrat"/>
                          <a:sym typeface="Montserrat"/>
                        </a:rPr>
                        <a:t> punto, chi </a:t>
                      </a:r>
                      <a:r>
                        <a:rPr lang="en-US" sz="1050" b="0" dirty="0" err="1">
                          <a:solidFill>
                            <a:schemeClr val="tx1">
                              <a:lumMod val="50000"/>
                              <a:lumOff val="50000"/>
                            </a:schemeClr>
                          </a:solidFill>
                          <a:latin typeface="Montserrat"/>
                          <a:ea typeface="Montserrat"/>
                          <a:cs typeface="Montserrat"/>
                          <a:sym typeface="Montserrat"/>
                        </a:rPr>
                        <a:t>coordina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anche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questa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sessione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introdurrà</a:t>
                      </a:r>
                      <a:r>
                        <a:rPr lang="en-US" sz="1050" b="0" dirty="0">
                          <a:solidFill>
                            <a:schemeClr val="tx1">
                              <a:lumMod val="50000"/>
                              <a:lumOff val="50000"/>
                            </a:schemeClr>
                          </a:solidFill>
                          <a:latin typeface="Montserrat"/>
                          <a:ea typeface="Montserrat"/>
                          <a:cs typeface="Montserrat"/>
                          <a:sym typeface="Montserrat"/>
                        </a:rPr>
                        <a:t> il </a:t>
                      </a:r>
                      <a:r>
                        <a:rPr lang="en-US" sz="1050" b="0" dirty="0" err="1">
                          <a:solidFill>
                            <a:schemeClr val="tx1">
                              <a:lumMod val="50000"/>
                              <a:lumOff val="50000"/>
                            </a:schemeClr>
                          </a:solidFill>
                          <a:latin typeface="Montserrat"/>
                          <a:ea typeface="Montserrat"/>
                          <a:cs typeface="Montserrat"/>
                          <a:sym typeface="Montserrat"/>
                        </a:rPr>
                        <a:t>tema</a:t>
                      </a:r>
                      <a:r>
                        <a:rPr lang="en-US" sz="1050" b="0" dirty="0">
                          <a:solidFill>
                            <a:schemeClr val="tx1">
                              <a:lumMod val="50000"/>
                              <a:lumOff val="50000"/>
                            </a:schemeClr>
                          </a:solidFill>
                          <a:latin typeface="Montserrat"/>
                          <a:ea typeface="Montserrat"/>
                          <a:cs typeface="Montserrat"/>
                          <a:sym typeface="Montserrat"/>
                        </a:rPr>
                        <a:t> e le </a:t>
                      </a:r>
                      <a:r>
                        <a:rPr lang="en-US" sz="1050" b="0" dirty="0" err="1">
                          <a:solidFill>
                            <a:schemeClr val="tx1">
                              <a:lumMod val="50000"/>
                              <a:lumOff val="50000"/>
                            </a:schemeClr>
                          </a:solidFill>
                          <a:latin typeface="Montserrat"/>
                          <a:ea typeface="Montserrat"/>
                          <a:cs typeface="Montserrat"/>
                          <a:sym typeface="Montserrat"/>
                        </a:rPr>
                        <a:t>domande</a:t>
                      </a:r>
                      <a:r>
                        <a:rPr lang="en-US" sz="1050" b="0" dirty="0">
                          <a:solidFill>
                            <a:schemeClr val="tx1">
                              <a:lumMod val="50000"/>
                              <a:lumOff val="50000"/>
                            </a:schemeClr>
                          </a:solidFill>
                          <a:latin typeface="Montserrat"/>
                          <a:ea typeface="Montserrat"/>
                          <a:cs typeface="Montserrat"/>
                          <a:sym typeface="Montserrat"/>
                        </a:rPr>
                        <a:t> del </a:t>
                      </a:r>
                      <a:r>
                        <a:rPr lang="en-US" sz="1050" b="0" dirty="0" err="1">
                          <a:solidFill>
                            <a:schemeClr val="tx1">
                              <a:lumMod val="50000"/>
                              <a:lumOff val="50000"/>
                            </a:schemeClr>
                          </a:solidFill>
                          <a:latin typeface="Montserrat"/>
                          <a:ea typeface="Montserrat"/>
                          <a:cs typeface="Montserrat"/>
                          <a:sym typeface="Montserrat"/>
                        </a:rPr>
                        <a:t>programma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Mobilitare</a:t>
                      </a:r>
                      <a:r>
                        <a:rPr lang="en-US" sz="1050" b="0" dirty="0">
                          <a:solidFill>
                            <a:schemeClr val="tx1">
                              <a:lumMod val="50000"/>
                              <a:lumOff val="50000"/>
                            </a:schemeClr>
                          </a:solidFill>
                          <a:latin typeface="Montserrat"/>
                          <a:ea typeface="Montserrat"/>
                          <a:cs typeface="Montserrat"/>
                          <a:sym typeface="Montserrat"/>
                        </a:rPr>
                        <a:t> le </a:t>
                      </a:r>
                      <a:r>
                        <a:rPr lang="en-US" sz="1050" b="0" dirty="0" err="1">
                          <a:solidFill>
                            <a:schemeClr val="tx1">
                              <a:lumMod val="50000"/>
                              <a:lumOff val="50000"/>
                            </a:schemeClr>
                          </a:solidFill>
                          <a:latin typeface="Montserrat"/>
                          <a:ea typeface="Montserrat"/>
                          <a:cs typeface="Montserrat"/>
                          <a:sym typeface="Montserrat"/>
                        </a:rPr>
                        <a:t>giovani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generazioni</a:t>
                      </a:r>
                      <a:r>
                        <a:rPr lang="en-US" sz="1050" b="0" dirty="0">
                          <a:solidFill>
                            <a:schemeClr val="tx1">
                              <a:lumMod val="50000"/>
                              <a:lumOff val="50000"/>
                            </a:schemeClr>
                          </a:solidFill>
                          <a:latin typeface="Montserrat"/>
                          <a:ea typeface="Montserrat"/>
                          <a:cs typeface="Montserrat"/>
                          <a:sym typeface="Montserrat"/>
                        </a:rPr>
                        <a:t> per </a:t>
                      </a:r>
                      <a:r>
                        <a:rPr lang="en-US" sz="1050" b="0" dirty="0" err="1">
                          <a:solidFill>
                            <a:schemeClr val="tx1">
                              <a:lumMod val="50000"/>
                              <a:lumOff val="50000"/>
                            </a:schemeClr>
                          </a:solidFill>
                          <a:latin typeface="Montserrat"/>
                          <a:ea typeface="Montserrat"/>
                          <a:cs typeface="Montserrat"/>
                          <a:sym typeface="Montserrat"/>
                        </a:rPr>
                        <a:t>progettare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città</a:t>
                      </a:r>
                      <a:r>
                        <a:rPr lang="en-US" sz="1050" b="0" dirty="0">
                          <a:solidFill>
                            <a:schemeClr val="tx1">
                              <a:lumMod val="50000"/>
                              <a:lumOff val="50000"/>
                            </a:schemeClr>
                          </a:solidFill>
                          <a:latin typeface="Montserrat"/>
                          <a:ea typeface="Montserrat"/>
                          <a:cs typeface="Montserrat"/>
                          <a:sym typeface="Montserrat"/>
                        </a:rPr>
                        <a:t> inclusive", </a:t>
                      </a:r>
                      <a:r>
                        <a:rPr lang="en-US" sz="1050" b="0" dirty="0" err="1">
                          <a:solidFill>
                            <a:schemeClr val="tx1">
                              <a:lumMod val="50000"/>
                              <a:lumOff val="50000"/>
                            </a:schemeClr>
                          </a:solidFill>
                          <a:latin typeface="Montserrat"/>
                          <a:ea typeface="Montserrat"/>
                          <a:cs typeface="Montserrat"/>
                          <a:sym typeface="Montserrat"/>
                        </a:rPr>
                        <a:t>contestualizzando</a:t>
                      </a:r>
                      <a:r>
                        <a:rPr lang="en-US" sz="1050" b="0" dirty="0">
                          <a:solidFill>
                            <a:schemeClr val="tx1">
                              <a:lumMod val="50000"/>
                              <a:lumOff val="50000"/>
                            </a:schemeClr>
                          </a:solidFill>
                          <a:latin typeface="Montserrat"/>
                          <a:ea typeface="Montserrat"/>
                          <a:cs typeface="Montserrat"/>
                          <a:sym typeface="Montserrat"/>
                        </a:rPr>
                        <a:t> il "</a:t>
                      </a:r>
                      <a:r>
                        <a:rPr lang="en-US" sz="1050" b="0" dirty="0" err="1">
                          <a:solidFill>
                            <a:schemeClr val="tx1">
                              <a:lumMod val="50000"/>
                              <a:lumOff val="50000"/>
                            </a:schemeClr>
                          </a:solidFill>
                          <a:latin typeface="Montserrat"/>
                          <a:ea typeface="Montserrat"/>
                          <a:cs typeface="Montserrat"/>
                          <a:sym typeface="Montserrat"/>
                        </a:rPr>
                        <a:t>perché</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siete</a:t>
                      </a:r>
                      <a:r>
                        <a:rPr lang="en-US" sz="1050" b="0" dirty="0">
                          <a:solidFill>
                            <a:schemeClr val="tx1">
                              <a:lumMod val="50000"/>
                              <a:lumOff val="50000"/>
                            </a:schemeClr>
                          </a:solidFill>
                          <a:latin typeface="Montserrat"/>
                          <a:ea typeface="Montserrat"/>
                          <a:cs typeface="Montserrat"/>
                          <a:sym typeface="Montserrat"/>
                        </a:rPr>
                        <a:t> qui" e "qual è il vostro </a:t>
                      </a:r>
                      <a:r>
                        <a:rPr lang="en-US" sz="1050" b="0" dirty="0" err="1">
                          <a:solidFill>
                            <a:schemeClr val="tx1">
                              <a:lumMod val="50000"/>
                              <a:lumOff val="50000"/>
                            </a:schemeClr>
                          </a:solidFill>
                          <a:latin typeface="Montserrat"/>
                          <a:ea typeface="Montserrat"/>
                          <a:cs typeface="Montserrat"/>
                          <a:sym typeface="Montserrat"/>
                        </a:rPr>
                        <a:t>ruolo</a:t>
                      </a:r>
                      <a:r>
                        <a:rPr lang="en-US" sz="1050" b="0" dirty="0">
                          <a:solidFill>
                            <a:schemeClr val="tx1">
                              <a:lumMod val="50000"/>
                              <a:lumOff val="50000"/>
                            </a:schemeClr>
                          </a:solidFill>
                          <a:latin typeface="Montserrat"/>
                          <a:ea typeface="Montserrat"/>
                          <a:cs typeface="Montserrat"/>
                          <a:sym typeface="Montserrat"/>
                        </a:rPr>
                        <a:t> in </a:t>
                      </a:r>
                      <a:r>
                        <a:rPr lang="en-US" sz="1050" b="0" dirty="0" err="1">
                          <a:solidFill>
                            <a:schemeClr val="tx1">
                              <a:lumMod val="50000"/>
                              <a:lumOff val="50000"/>
                            </a:schemeClr>
                          </a:solidFill>
                          <a:latin typeface="Montserrat"/>
                          <a:ea typeface="Montserrat"/>
                          <a:cs typeface="Montserrat"/>
                          <a:sym typeface="Montserrat"/>
                        </a:rPr>
                        <a:t>questo</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programma</a:t>
                      </a:r>
                      <a:r>
                        <a:rPr lang="en-US" sz="1050" b="0" dirty="0">
                          <a:solidFill>
                            <a:schemeClr val="tx1">
                              <a:lumMod val="50000"/>
                              <a:lumOff val="50000"/>
                            </a:schemeClr>
                          </a:solidFill>
                          <a:latin typeface="Montserrat"/>
                          <a:ea typeface="Montserrat"/>
                          <a:cs typeface="Montserrat"/>
                          <a:sym typeface="Montserrat"/>
                        </a:rPr>
                        <a:t>?".</a:t>
                      </a:r>
                      <a:endParaRPr sz="1050" b="0" dirty="0">
                        <a:solidFill>
                          <a:schemeClr val="tx1">
                            <a:lumMod val="50000"/>
                            <a:lumOff val="50000"/>
                          </a:schemeClr>
                        </a:solidFill>
                        <a:latin typeface="Montserrat"/>
                        <a:ea typeface="Montserrat"/>
                        <a:cs typeface="Montserrat"/>
                        <a:sym typeface="Montserrat"/>
                      </a:endParaRPr>
                    </a:p>
                    <a:p>
                      <a:pPr marL="0" marR="0" lvl="0" indent="0" algn="l" rtl="0">
                        <a:lnSpc>
                          <a:spcPct val="107000"/>
                        </a:lnSpc>
                        <a:spcBef>
                          <a:spcPts val="800"/>
                        </a:spcBef>
                        <a:spcAft>
                          <a:spcPts val="0"/>
                        </a:spcAft>
                        <a:buNone/>
                      </a:pPr>
                      <a:r>
                        <a:rPr lang="en-US" sz="500" b="0" dirty="0">
                          <a:solidFill>
                            <a:schemeClr val="tx1">
                              <a:lumMod val="50000"/>
                              <a:lumOff val="50000"/>
                            </a:schemeClr>
                          </a:solidFill>
                          <a:latin typeface="Montserrat Light"/>
                          <a:ea typeface="Montserrat Light"/>
                          <a:cs typeface="Montserrat Light"/>
                          <a:sym typeface="Montserrat Light"/>
                        </a:rPr>
                        <a:t> </a:t>
                      </a:r>
                      <a:endParaRPr sz="500" b="0"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149350">
                <a:tc>
                  <a:txBody>
                    <a:bodyPr/>
                    <a:lstStyle/>
                    <a:p>
                      <a:pPr marL="0" marR="0" lvl="0" indent="0" algn="ctr" rtl="0">
                        <a:lnSpc>
                          <a:spcPct val="107000"/>
                        </a:lnSpc>
                        <a:spcBef>
                          <a:spcPts val="0"/>
                        </a:spcBef>
                        <a:spcAft>
                          <a:spcPts val="0"/>
                        </a:spcAft>
                        <a:buNone/>
                      </a:pPr>
                      <a:r>
                        <a:rPr lang="en-US" sz="1050" b="1">
                          <a:solidFill>
                            <a:schemeClr val="tx1">
                              <a:lumMod val="50000"/>
                              <a:lumOff val="50000"/>
                            </a:schemeClr>
                          </a:solidFill>
                          <a:latin typeface="Montserrat"/>
                          <a:ea typeface="Montserrat"/>
                          <a:cs typeface="Montserrat"/>
                          <a:sym typeface="Montserrat"/>
                        </a:rPr>
                        <a:t>Tempo</a:t>
                      </a:r>
                      <a:endParaRPr sz="1050" b="1">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7000"/>
                        </a:lnSpc>
                        <a:spcBef>
                          <a:spcPts val="0"/>
                        </a:spcBef>
                        <a:spcAft>
                          <a:spcPts val="0"/>
                        </a:spcAft>
                        <a:buNone/>
                      </a:pPr>
                      <a:r>
                        <a:rPr lang="en-US" sz="1050" b="1">
                          <a:solidFill>
                            <a:schemeClr val="tx1">
                              <a:lumMod val="50000"/>
                              <a:lumOff val="50000"/>
                            </a:schemeClr>
                          </a:solidFill>
                          <a:latin typeface="Montserrat"/>
                          <a:ea typeface="Montserrat"/>
                          <a:cs typeface="Montserrat"/>
                          <a:sym typeface="Montserrat"/>
                        </a:rPr>
                        <a:t>Passi</a:t>
                      </a:r>
                      <a:endParaRPr sz="1050" b="1">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391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latin typeface="Montserrat"/>
                          <a:ea typeface="Montserrat"/>
                          <a:cs typeface="Montserrat"/>
                          <a:sym typeface="Montserrat"/>
                        </a:rPr>
                        <a:t>5 min</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a:solidFill>
                            <a:schemeClr val="tx1">
                              <a:lumMod val="50000"/>
                              <a:lumOff val="50000"/>
                            </a:schemeClr>
                          </a:solidFill>
                          <a:latin typeface="Montserrat"/>
                          <a:ea typeface="Montserrat"/>
                          <a:cs typeface="Montserrat"/>
                          <a:sym typeface="Montserrat"/>
                        </a:rPr>
                        <a:t>Chi partecipa </a:t>
                      </a:r>
                      <a:r>
                        <a:rPr lang="en-US" sz="1050" b="0">
                          <a:solidFill>
                            <a:schemeClr val="tx1">
                              <a:lumMod val="50000"/>
                              <a:lumOff val="50000"/>
                            </a:schemeClr>
                          </a:solidFill>
                          <a:latin typeface="Montserrat"/>
                          <a:ea typeface="Montserrat"/>
                          <a:cs typeface="Montserrat"/>
                          <a:sym typeface="Montserrat"/>
                        </a:rPr>
                        <a:t>dev</a:t>
                      </a:r>
                      <a:r>
                        <a:rPr lang="en-US" sz="1050">
                          <a:solidFill>
                            <a:schemeClr val="tx1">
                              <a:lumMod val="50000"/>
                              <a:lumOff val="50000"/>
                            </a:schemeClr>
                          </a:solidFill>
                          <a:latin typeface="Montserrat"/>
                          <a:ea typeface="Montserrat"/>
                          <a:cs typeface="Montserrat"/>
                          <a:sym typeface="Montserrat"/>
                        </a:rPr>
                        <a:t>e </a:t>
                      </a:r>
                      <a:r>
                        <a:rPr lang="en-US" sz="1050" b="0">
                          <a:solidFill>
                            <a:schemeClr val="tx1">
                              <a:lumMod val="50000"/>
                              <a:lumOff val="50000"/>
                            </a:schemeClr>
                          </a:solidFill>
                          <a:latin typeface="Montserrat"/>
                          <a:ea typeface="Montserrat"/>
                          <a:cs typeface="Montserrat"/>
                          <a:sym typeface="Montserrat"/>
                        </a:rPr>
                        <a:t> sedersi a forma di "U" intorno all</a:t>
                      </a:r>
                      <a:r>
                        <a:rPr lang="en-US" sz="1050">
                          <a:solidFill>
                            <a:schemeClr val="tx1">
                              <a:lumMod val="50000"/>
                              <a:lumOff val="50000"/>
                            </a:schemeClr>
                          </a:solidFill>
                          <a:latin typeface="Montserrat"/>
                          <a:ea typeface="Montserrat"/>
                          <a:cs typeface="Montserrat"/>
                          <a:sym typeface="Montserrat"/>
                        </a:rPr>
                        <a:t>a “rete di lana” </a:t>
                      </a:r>
                      <a:r>
                        <a:rPr lang="en-US" sz="1050" b="0">
                          <a:solidFill>
                            <a:schemeClr val="tx1">
                              <a:lumMod val="50000"/>
                              <a:lumOff val="50000"/>
                            </a:schemeClr>
                          </a:solidFill>
                          <a:latin typeface="Montserrat"/>
                          <a:ea typeface="Montserrat"/>
                          <a:cs typeface="Montserrat"/>
                          <a:sym typeface="Montserrat"/>
                        </a:rPr>
                        <a:t>creat</a:t>
                      </a:r>
                      <a:r>
                        <a:rPr lang="en-US" sz="1050">
                          <a:solidFill>
                            <a:schemeClr val="tx1">
                              <a:lumMod val="50000"/>
                              <a:lumOff val="50000"/>
                            </a:schemeClr>
                          </a:solidFill>
                          <a:latin typeface="Montserrat"/>
                          <a:ea typeface="Montserrat"/>
                          <a:cs typeface="Montserrat"/>
                          <a:sym typeface="Montserrat"/>
                        </a:rPr>
                        <a:t>a</a:t>
                      </a:r>
                      <a:r>
                        <a:rPr lang="en-US" sz="1050" b="0">
                          <a:solidFill>
                            <a:schemeClr val="tx1">
                              <a:lumMod val="50000"/>
                              <a:lumOff val="50000"/>
                            </a:schemeClr>
                          </a:solidFill>
                          <a:latin typeface="Montserrat"/>
                          <a:ea typeface="Montserrat"/>
                          <a:cs typeface="Montserrat"/>
                          <a:sym typeface="Montserrat"/>
                        </a:rPr>
                        <a:t> durante l'attività per rompere il ghiaccio.</a:t>
                      </a:r>
                      <a:endParaRPr sz="1050" b="0">
                        <a:solidFill>
                          <a:schemeClr val="tx1">
                            <a:lumMod val="50000"/>
                            <a:lumOff val="50000"/>
                          </a:schemeClr>
                        </a:solidFill>
                        <a:latin typeface="Montserrat"/>
                        <a:ea typeface="Montserrat"/>
                        <a:cs typeface="Montserrat"/>
                        <a:sym typeface="Montserrat"/>
                      </a:endParaRPr>
                    </a:p>
                    <a:p>
                      <a:pPr marL="0" marR="0" lvl="0" indent="0" algn="l" rtl="0">
                        <a:lnSpc>
                          <a:spcPct val="107000"/>
                        </a:lnSpc>
                        <a:spcBef>
                          <a:spcPts val="800"/>
                        </a:spcBef>
                        <a:spcAft>
                          <a:spcPts val="0"/>
                        </a:spcAft>
                        <a:buClr>
                          <a:srgbClr val="595959"/>
                        </a:buClr>
                        <a:buSzPts val="1050"/>
                        <a:buFont typeface="Play"/>
                        <a:buNone/>
                      </a:pPr>
                      <a:r>
                        <a:rPr lang="en-US" sz="1050" b="0">
                          <a:solidFill>
                            <a:schemeClr val="tx1">
                              <a:lumMod val="50000"/>
                              <a:lumOff val="50000"/>
                            </a:schemeClr>
                          </a:solidFill>
                          <a:latin typeface="Montserrat"/>
                          <a:ea typeface="Montserrat"/>
                          <a:cs typeface="Montserrat"/>
                          <a:sym typeface="Montserrat"/>
                        </a:rPr>
                        <a:t> </a:t>
                      </a:r>
                      <a:endParaRPr sz="1050" b="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24325">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latin typeface="Montserrat"/>
                          <a:ea typeface="Montserrat"/>
                          <a:cs typeface="Montserrat"/>
                          <a:sym typeface="Montserrat"/>
                        </a:rPr>
                        <a:t>5 min</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2"/>
                      </a:pPr>
                      <a:r>
                        <a:rPr lang="en-US" sz="1050" dirty="0">
                          <a:solidFill>
                            <a:schemeClr val="tx1">
                              <a:lumMod val="50000"/>
                              <a:lumOff val="50000"/>
                            </a:schemeClr>
                          </a:solidFill>
                          <a:latin typeface="Montserrat"/>
                          <a:ea typeface="Montserrat"/>
                          <a:cs typeface="Montserrat"/>
                          <a:sym typeface="Montserrat"/>
                        </a:rPr>
                        <a:t>Chi </a:t>
                      </a:r>
                      <a:r>
                        <a:rPr lang="en-US" sz="1050" dirty="0" err="1">
                          <a:solidFill>
                            <a:schemeClr val="tx1">
                              <a:lumMod val="50000"/>
                              <a:lumOff val="50000"/>
                            </a:schemeClr>
                          </a:solidFill>
                          <a:latin typeface="Montserrat"/>
                          <a:ea typeface="Montserrat"/>
                          <a:cs typeface="Montserrat"/>
                          <a:sym typeface="Montserrat"/>
                        </a:rPr>
                        <a:t>coordina</a:t>
                      </a:r>
                      <a:r>
                        <a:rPr lang="en-US" sz="1050" dirty="0">
                          <a:solidFill>
                            <a:schemeClr val="tx1">
                              <a:lumMod val="50000"/>
                              <a:lumOff val="50000"/>
                            </a:schemeClr>
                          </a:solidFill>
                          <a:latin typeface="Montserrat"/>
                          <a:ea typeface="Montserrat"/>
                          <a:cs typeface="Montserrat"/>
                          <a:sym typeface="Montserrat"/>
                        </a:rPr>
                        <a:t> </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introdurrà</a:t>
                      </a:r>
                      <a:r>
                        <a:rPr lang="en-US" sz="1050" b="0" dirty="0">
                          <a:solidFill>
                            <a:schemeClr val="tx1">
                              <a:lumMod val="50000"/>
                              <a:lumOff val="50000"/>
                            </a:schemeClr>
                          </a:solidFill>
                          <a:latin typeface="Montserrat"/>
                          <a:ea typeface="Montserrat"/>
                          <a:cs typeface="Montserrat"/>
                          <a:sym typeface="Montserrat"/>
                        </a:rPr>
                        <a:t> il </a:t>
                      </a:r>
                      <a:r>
                        <a:rPr lang="en-US" sz="1050" b="0" dirty="0" err="1">
                          <a:solidFill>
                            <a:schemeClr val="tx1">
                              <a:lumMod val="50000"/>
                              <a:lumOff val="50000"/>
                            </a:schemeClr>
                          </a:solidFill>
                          <a:latin typeface="Montserrat"/>
                          <a:ea typeface="Montserrat"/>
                          <a:cs typeface="Montserrat"/>
                          <a:sym typeface="Montserrat"/>
                        </a:rPr>
                        <a:t>tema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delle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città</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chiedendo</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cosa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rappresentano</a:t>
                      </a:r>
                      <a:r>
                        <a:rPr lang="en-US" sz="1050" b="0" dirty="0">
                          <a:solidFill>
                            <a:schemeClr val="tx1">
                              <a:lumMod val="50000"/>
                              <a:lumOff val="50000"/>
                            </a:schemeClr>
                          </a:solidFill>
                          <a:latin typeface="Montserrat"/>
                          <a:ea typeface="Montserrat"/>
                          <a:cs typeface="Montserrat"/>
                          <a:sym typeface="Montserrat"/>
                        </a:rPr>
                        <a:t> le </a:t>
                      </a:r>
                      <a:r>
                        <a:rPr lang="en-US" sz="1050" b="0" dirty="0" err="1">
                          <a:solidFill>
                            <a:schemeClr val="tx1">
                              <a:lumMod val="50000"/>
                              <a:lumOff val="50000"/>
                            </a:schemeClr>
                          </a:solidFill>
                          <a:latin typeface="Montserrat"/>
                          <a:ea typeface="Montserrat"/>
                          <a:cs typeface="Montserrat"/>
                          <a:sym typeface="Montserrat"/>
                        </a:rPr>
                        <a:t>citt</a:t>
                      </a:r>
                      <a:r>
                        <a:rPr lang="en-US" sz="1050" dirty="0" err="1">
                          <a:solidFill>
                            <a:schemeClr val="tx1">
                              <a:lumMod val="50000"/>
                              <a:lumOff val="50000"/>
                            </a:schemeClr>
                          </a:solidFill>
                          <a:latin typeface="Montserrat"/>
                          <a:ea typeface="Montserrat"/>
                          <a:cs typeface="Montserrat"/>
                          <a:sym typeface="Montserrat"/>
                        </a:rPr>
                        <a:t>à</a:t>
                      </a:r>
                      <a:r>
                        <a:rPr lang="en-US" sz="1050" dirty="0">
                          <a:solidFill>
                            <a:schemeClr val="tx1">
                              <a:lumMod val="50000"/>
                              <a:lumOff val="50000"/>
                            </a:schemeClr>
                          </a:solidFill>
                          <a:latin typeface="Montserrat"/>
                          <a:ea typeface="Montserrat"/>
                          <a:cs typeface="Montserrat"/>
                          <a:sym typeface="Montserrat"/>
                        </a:rPr>
                        <a:t> </a:t>
                      </a:r>
                      <a:r>
                        <a:rPr lang="en-US" sz="1050" dirty="0" err="1">
                          <a:solidFill>
                            <a:schemeClr val="tx1">
                              <a:lumMod val="50000"/>
                              <a:lumOff val="50000"/>
                            </a:schemeClr>
                          </a:solidFill>
                          <a:latin typeface="Montserrat"/>
                          <a:ea typeface="Montserrat"/>
                          <a:cs typeface="Montserrat"/>
                          <a:sym typeface="Montserrat"/>
                        </a:rPr>
                        <a:t>stesse</a:t>
                      </a:r>
                      <a:r>
                        <a:rPr lang="en-US" sz="1050" dirty="0">
                          <a:solidFill>
                            <a:schemeClr val="tx1">
                              <a:lumMod val="50000"/>
                              <a:lumOff val="50000"/>
                            </a:schemeClr>
                          </a:solidFill>
                          <a:latin typeface="Montserrat"/>
                          <a:ea typeface="Montserrat"/>
                          <a:cs typeface="Montserrat"/>
                          <a:sym typeface="Montserrat"/>
                        </a:rPr>
                        <a:t>.</a:t>
                      </a:r>
                      <a:r>
                        <a:rPr lang="en-US" sz="1050" b="0" dirty="0">
                          <a:solidFill>
                            <a:schemeClr val="tx1">
                              <a:lumMod val="50000"/>
                              <a:lumOff val="50000"/>
                            </a:schemeClr>
                          </a:solidFill>
                          <a:latin typeface="Montserrat"/>
                          <a:ea typeface="Montserrat"/>
                          <a:cs typeface="Montserrat"/>
                          <a:sym typeface="Montserrat"/>
                        </a:rPr>
                        <a:t>.</a:t>
                      </a:r>
                      <a:endParaRPr sz="1050" b="0" dirty="0">
                        <a:solidFill>
                          <a:schemeClr val="tx1">
                            <a:lumMod val="50000"/>
                            <a:lumOff val="50000"/>
                          </a:schemeClr>
                        </a:solidFill>
                        <a:latin typeface="Montserrat"/>
                        <a:ea typeface="Montserrat"/>
                        <a:cs typeface="Montserrat"/>
                        <a:sym typeface="Montserrat"/>
                      </a:endParaRPr>
                    </a:p>
                    <a:p>
                      <a:pPr marL="0" marR="0" lvl="0" indent="0" algn="l" rtl="0">
                        <a:lnSpc>
                          <a:spcPct val="107000"/>
                        </a:lnSpc>
                        <a:spcBef>
                          <a:spcPts val="800"/>
                        </a:spcBef>
                        <a:spcAft>
                          <a:spcPts val="0"/>
                        </a:spcAft>
                        <a:buClr>
                          <a:srgbClr val="595959"/>
                        </a:buClr>
                        <a:buSzPts val="1050"/>
                        <a:buFont typeface="Play"/>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966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latin typeface="Montserrat"/>
                          <a:ea typeface="Montserrat"/>
                          <a:cs typeface="Montserrat"/>
                          <a:sym typeface="Montserrat"/>
                        </a:rPr>
                        <a:t>20 min</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3"/>
                      </a:pPr>
                      <a:r>
                        <a:rPr lang="en-US" sz="1050" b="0">
                          <a:solidFill>
                            <a:schemeClr val="tx1">
                              <a:lumMod val="50000"/>
                              <a:lumOff val="50000"/>
                            </a:schemeClr>
                          </a:solidFill>
                          <a:latin typeface="Montserrat"/>
                          <a:ea typeface="Montserrat"/>
                          <a:cs typeface="Montserrat"/>
                          <a:sym typeface="Montserrat"/>
                        </a:rPr>
                        <a:t>A ogni partecipante verrà chiesto di scrivere su un post-it una parola che </a:t>
                      </a:r>
                      <a:r>
                        <a:rPr lang="en-US" sz="1050">
                          <a:solidFill>
                            <a:schemeClr val="tx1">
                              <a:lumMod val="50000"/>
                              <a:lumOff val="50000"/>
                            </a:schemeClr>
                          </a:solidFill>
                          <a:latin typeface="Montserrat"/>
                          <a:ea typeface="Montserrat"/>
                          <a:cs typeface="Montserrat"/>
                          <a:sym typeface="Montserrat"/>
                        </a:rPr>
                        <a:t>risponde</a:t>
                      </a:r>
                      <a:r>
                        <a:rPr lang="en-US" sz="1050" b="0">
                          <a:solidFill>
                            <a:schemeClr val="tx1">
                              <a:lumMod val="50000"/>
                              <a:lumOff val="50000"/>
                            </a:schemeClr>
                          </a:solidFill>
                          <a:latin typeface="Montserrat"/>
                          <a:ea typeface="Montserrat"/>
                          <a:cs typeface="Montserrat"/>
                          <a:sym typeface="Montserrat"/>
                        </a:rPr>
                        <a:t> alla domanda </a:t>
                      </a:r>
                      <a:r>
                        <a:rPr lang="en-US" sz="1050" b="1">
                          <a:solidFill>
                            <a:schemeClr val="tx1">
                              <a:lumMod val="50000"/>
                              <a:lumOff val="50000"/>
                            </a:schemeClr>
                          </a:solidFill>
                          <a:latin typeface="Montserrat"/>
                          <a:ea typeface="Montserrat"/>
                          <a:cs typeface="Montserrat"/>
                          <a:sym typeface="Montserrat"/>
                        </a:rPr>
                        <a:t>"che cosa rappresentano/sono le città?" </a:t>
                      </a:r>
                      <a:r>
                        <a:rPr lang="en-US" sz="1050" b="0">
                          <a:solidFill>
                            <a:schemeClr val="tx1">
                              <a:lumMod val="50000"/>
                              <a:lumOff val="50000"/>
                            </a:schemeClr>
                          </a:solidFill>
                          <a:latin typeface="Montserrat"/>
                          <a:ea typeface="Montserrat"/>
                          <a:cs typeface="Montserrat"/>
                          <a:sym typeface="Montserrat"/>
                        </a:rPr>
                        <a:t>e di attaccare il post-it all</a:t>
                      </a:r>
                      <a:r>
                        <a:rPr lang="en-US" sz="1050">
                          <a:solidFill>
                            <a:schemeClr val="tx1">
                              <a:lumMod val="50000"/>
                              <a:lumOff val="50000"/>
                            </a:schemeClr>
                          </a:solidFill>
                          <a:latin typeface="Montserrat"/>
                          <a:ea typeface="Montserrat"/>
                          <a:cs typeface="Montserrat"/>
                          <a:sym typeface="Montserrat"/>
                        </a:rPr>
                        <a:t>a rete di lana </a:t>
                      </a:r>
                      <a:r>
                        <a:rPr lang="en-US" sz="1050" b="0">
                          <a:solidFill>
                            <a:schemeClr val="tx1">
                              <a:lumMod val="50000"/>
                              <a:lumOff val="50000"/>
                            </a:schemeClr>
                          </a:solidFill>
                          <a:latin typeface="Montserrat"/>
                          <a:ea typeface="Montserrat"/>
                          <a:cs typeface="Montserrat"/>
                          <a:sym typeface="Montserrat"/>
                        </a:rPr>
                        <a:t> sul pavimento. Si tratta di un metodo interrogativo induttivo, in quanto presuppone l'uso di conoscenze apprese attraverso il processo esperienziale di </a:t>
                      </a:r>
                      <a:r>
                        <a:rPr lang="en-US" sz="1050">
                          <a:solidFill>
                            <a:schemeClr val="tx1">
                              <a:lumMod val="50000"/>
                              <a:lumOff val="50000"/>
                            </a:schemeClr>
                          </a:solidFill>
                          <a:latin typeface="Montserrat"/>
                          <a:ea typeface="Montserrat"/>
                          <a:cs typeface="Montserrat"/>
                          <a:sym typeface="Montserrat"/>
                        </a:rPr>
                        <a:t>chiunque partecipi.</a:t>
                      </a:r>
                      <a:endParaRPr>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97465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latin typeface="Montserrat"/>
                          <a:ea typeface="Montserrat"/>
                          <a:cs typeface="Montserrat"/>
                          <a:sym typeface="Montserrat"/>
                        </a:rPr>
                        <a:t>5 min</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4"/>
                      </a:pPr>
                      <a:r>
                        <a:rPr lang="en-US" sz="1050" b="0">
                          <a:solidFill>
                            <a:schemeClr val="tx1">
                              <a:lumMod val="50000"/>
                              <a:lumOff val="50000"/>
                            </a:schemeClr>
                          </a:solidFill>
                          <a:latin typeface="Montserrat"/>
                          <a:ea typeface="Montserrat"/>
                          <a:cs typeface="Montserrat"/>
                          <a:sym typeface="Montserrat"/>
                        </a:rPr>
                        <a:t>Quando </a:t>
                      </a:r>
                      <a:r>
                        <a:rPr lang="en-US" sz="1050">
                          <a:solidFill>
                            <a:schemeClr val="tx1">
                              <a:lumMod val="50000"/>
                              <a:lumOff val="50000"/>
                            </a:schemeClr>
                          </a:solidFill>
                          <a:latin typeface="Montserrat"/>
                          <a:ea typeface="Montserrat"/>
                          <a:cs typeface="Montserrat"/>
                          <a:sym typeface="Montserrat"/>
                        </a:rPr>
                        <a:t>ciascuna persona ha </a:t>
                      </a:r>
                      <a:r>
                        <a:rPr lang="en-US" sz="1050" b="0">
                          <a:solidFill>
                            <a:schemeClr val="tx1">
                              <a:lumMod val="50000"/>
                              <a:lumOff val="50000"/>
                            </a:schemeClr>
                          </a:solidFill>
                          <a:latin typeface="Montserrat"/>
                          <a:ea typeface="Montserrat"/>
                          <a:cs typeface="Montserrat"/>
                          <a:sym typeface="Montserrat"/>
                        </a:rPr>
                        <a:t> posizionato il </a:t>
                      </a:r>
                      <a:r>
                        <a:rPr lang="en-US" sz="1050">
                          <a:solidFill>
                            <a:schemeClr val="tx1">
                              <a:lumMod val="50000"/>
                              <a:lumOff val="50000"/>
                            </a:schemeClr>
                          </a:solidFill>
                          <a:latin typeface="Montserrat"/>
                          <a:ea typeface="Montserrat"/>
                          <a:cs typeface="Montserrat"/>
                          <a:sym typeface="Montserrat"/>
                        </a:rPr>
                        <a:t>suo </a:t>
                      </a:r>
                      <a:r>
                        <a:rPr lang="en-US" sz="1050" b="0">
                          <a:solidFill>
                            <a:schemeClr val="tx1">
                              <a:lumMod val="50000"/>
                              <a:lumOff val="50000"/>
                            </a:schemeClr>
                          </a:solidFill>
                          <a:latin typeface="Montserrat"/>
                          <a:ea typeface="Montserrat"/>
                          <a:cs typeface="Montserrat"/>
                          <a:sym typeface="Montserrat"/>
                        </a:rPr>
                        <a:t>post-it sul</a:t>
                      </a:r>
                      <a:r>
                        <a:rPr lang="en-US" sz="1050">
                          <a:solidFill>
                            <a:schemeClr val="tx1">
                              <a:lumMod val="50000"/>
                              <a:lumOff val="50000"/>
                            </a:schemeClr>
                          </a:solidFill>
                          <a:latin typeface="Montserrat"/>
                          <a:ea typeface="Montserrat"/>
                          <a:cs typeface="Montserrat"/>
                          <a:sym typeface="Montserrat"/>
                        </a:rPr>
                        <a:t>la rete</a:t>
                      </a:r>
                      <a:r>
                        <a:rPr lang="en-US" sz="1050" b="0">
                          <a:solidFill>
                            <a:schemeClr val="tx1">
                              <a:lumMod val="50000"/>
                              <a:lumOff val="50000"/>
                            </a:schemeClr>
                          </a:solidFill>
                          <a:latin typeface="Montserrat"/>
                          <a:ea typeface="Montserrat"/>
                          <a:cs typeface="Montserrat"/>
                          <a:sym typeface="Montserrat"/>
                        </a:rPr>
                        <a:t>,  chi </a:t>
                      </a:r>
                      <a:r>
                        <a:rPr lang="en-US" sz="1050">
                          <a:solidFill>
                            <a:schemeClr val="tx1">
                              <a:lumMod val="50000"/>
                              <a:lumOff val="50000"/>
                            </a:schemeClr>
                          </a:solidFill>
                          <a:latin typeface="Montserrat"/>
                          <a:ea typeface="Montserrat"/>
                          <a:cs typeface="Montserrat"/>
                          <a:sym typeface="Montserrat"/>
                        </a:rPr>
                        <a:t>monitora le sessione apre </a:t>
                      </a:r>
                      <a:r>
                        <a:rPr lang="en-US" sz="1050" b="0">
                          <a:solidFill>
                            <a:schemeClr val="tx1">
                              <a:lumMod val="50000"/>
                              <a:lumOff val="50000"/>
                            </a:schemeClr>
                          </a:solidFill>
                          <a:latin typeface="Montserrat"/>
                          <a:ea typeface="Montserrat"/>
                          <a:cs typeface="Montserrat"/>
                          <a:sym typeface="Montserrat"/>
                        </a:rPr>
                        <a:t>una discussione generale sull'impatto delle politiche, dei servizi e delle infrastrutture cittadine sulla vita quotidiana; </a:t>
                      </a:r>
                      <a:r>
                        <a:rPr lang="en-US" sz="1050">
                          <a:solidFill>
                            <a:schemeClr val="tx1">
                              <a:lumMod val="50000"/>
                              <a:lumOff val="50000"/>
                            </a:schemeClr>
                          </a:solidFill>
                          <a:latin typeface="Montserrat"/>
                          <a:ea typeface="Montserrat"/>
                          <a:cs typeface="Montserrat"/>
                          <a:sym typeface="Montserrat"/>
                        </a:rPr>
                        <a:t>introduce </a:t>
                      </a:r>
                      <a:r>
                        <a:rPr lang="en-US" sz="1050" b="0">
                          <a:solidFill>
                            <a:schemeClr val="tx1">
                              <a:lumMod val="50000"/>
                              <a:lumOff val="50000"/>
                            </a:schemeClr>
                          </a:solidFill>
                          <a:latin typeface="Montserrat"/>
                          <a:ea typeface="Montserrat"/>
                          <a:cs typeface="Montserrat"/>
                          <a:sym typeface="Montserrat"/>
                        </a:rPr>
                        <a:t>alcuni gravi problemi della società che mettono a repentaglio l'equilibrio, la giustizia e l'equità (quelli menzionati nell'esperienza di apprendimento gamificata); sottolinea </a:t>
                      </a:r>
                      <a:r>
                        <a:rPr lang="en-US" sz="1050">
                          <a:solidFill>
                            <a:schemeClr val="tx1">
                              <a:lumMod val="50000"/>
                              <a:lumOff val="50000"/>
                            </a:schemeClr>
                          </a:solidFill>
                          <a:latin typeface="Montserrat"/>
                          <a:ea typeface="Montserrat"/>
                          <a:cs typeface="Montserrat"/>
                          <a:sym typeface="Montserrat"/>
                        </a:rPr>
                        <a:t>il ruolo centrale</a:t>
                      </a:r>
                      <a:r>
                        <a:rPr lang="en-US" sz="1050" b="0">
                          <a:solidFill>
                            <a:schemeClr val="tx1">
                              <a:lumMod val="50000"/>
                              <a:lumOff val="50000"/>
                            </a:schemeClr>
                          </a:solidFill>
                          <a:latin typeface="Montserrat"/>
                          <a:ea typeface="Montserrat"/>
                          <a:cs typeface="Montserrat"/>
                          <a:sym typeface="Montserrat"/>
                        </a:rPr>
                        <a:t> della società, e in particolare de</a:t>
                      </a:r>
                      <a:r>
                        <a:rPr lang="en-US" sz="1050">
                          <a:solidFill>
                            <a:schemeClr val="tx1">
                              <a:lumMod val="50000"/>
                              <a:lumOff val="50000"/>
                            </a:schemeClr>
                          </a:solidFill>
                          <a:latin typeface="Montserrat"/>
                          <a:ea typeface="Montserrat"/>
                          <a:cs typeface="Montserrat"/>
                          <a:sym typeface="Montserrat"/>
                        </a:rPr>
                        <a:t>lle </a:t>
                      </a:r>
                      <a:r>
                        <a:rPr lang="en-US" sz="1050" b="0">
                          <a:solidFill>
                            <a:schemeClr val="tx1">
                              <a:lumMod val="50000"/>
                              <a:lumOff val="50000"/>
                            </a:schemeClr>
                          </a:solidFill>
                          <a:latin typeface="Montserrat"/>
                          <a:ea typeface="Montserrat"/>
                          <a:cs typeface="Montserrat"/>
                          <a:sym typeface="Montserrat"/>
                        </a:rPr>
                        <a:t>giovani generazioni, nel processo decisionale e nel cambiamento. Il metodo di formazione utilizzato sarà quello espositivo/dimostrativo, in quanto </a:t>
                      </a:r>
                      <a:r>
                        <a:rPr lang="en-US" sz="1050">
                          <a:solidFill>
                            <a:schemeClr val="tx1">
                              <a:lumMod val="50000"/>
                              <a:lumOff val="50000"/>
                            </a:schemeClr>
                          </a:solidFill>
                          <a:latin typeface="Montserrat"/>
                          <a:ea typeface="Montserrat"/>
                          <a:cs typeface="Montserrat"/>
                          <a:sym typeface="Montserrat"/>
                        </a:rPr>
                        <a:t>chi media il dibattito deve</a:t>
                      </a:r>
                      <a:r>
                        <a:rPr lang="en-US" sz="1050" b="0">
                          <a:solidFill>
                            <a:schemeClr val="tx1">
                              <a:lumMod val="50000"/>
                              <a:lumOff val="50000"/>
                            </a:schemeClr>
                          </a:solidFill>
                          <a:latin typeface="Montserrat"/>
                          <a:ea typeface="Montserrat"/>
                          <a:cs typeface="Montserrat"/>
                          <a:sym typeface="Montserrat"/>
                        </a:rPr>
                        <a:t> essere il punto centrale per la trasmissione di una conoscenza costruita. </a:t>
                      </a:r>
                      <a:endParaRPr sz="1050" b="0">
                        <a:solidFill>
                          <a:schemeClr val="tx1">
                            <a:lumMod val="50000"/>
                            <a:lumOff val="50000"/>
                          </a:schemeClr>
                        </a:solidFill>
                        <a:latin typeface="Montserrat"/>
                        <a:ea typeface="Montserrat"/>
                        <a:cs typeface="Montserrat"/>
                        <a:sym typeface="Montserrat"/>
                      </a:endParaRPr>
                    </a:p>
                    <a:p>
                      <a:pPr marL="457200" marR="0" lvl="0" indent="0" algn="l" rtl="0">
                        <a:lnSpc>
                          <a:spcPct val="107000"/>
                        </a:lnSpc>
                        <a:spcBef>
                          <a:spcPts val="800"/>
                        </a:spcBef>
                        <a:spcAft>
                          <a:spcPts val="0"/>
                        </a:spcAft>
                        <a:buClr>
                          <a:srgbClr val="595959"/>
                        </a:buClr>
                        <a:buSzPts val="1050"/>
                        <a:buFont typeface="Play"/>
                        <a:buNone/>
                      </a:pPr>
                      <a:r>
                        <a:rPr lang="en-US" sz="1050" b="0">
                          <a:solidFill>
                            <a:schemeClr val="tx1">
                              <a:lumMod val="50000"/>
                              <a:lumOff val="50000"/>
                            </a:schemeClr>
                          </a:solidFill>
                          <a:latin typeface="Montserrat"/>
                          <a:ea typeface="Montserrat"/>
                          <a:cs typeface="Montserrat"/>
                          <a:sym typeface="Montserrat"/>
                        </a:rPr>
                        <a:t> </a:t>
                      </a:r>
                      <a:endParaRPr sz="1050" b="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1047825">
                <a:tc>
                  <a:txBody>
                    <a:bodyPr/>
                    <a:lstStyle/>
                    <a:p>
                      <a:pPr marL="0" marR="0" lvl="0" indent="0" algn="l" rtl="0">
                        <a:lnSpc>
                          <a:spcPct val="107000"/>
                        </a:lnSpc>
                        <a:spcBef>
                          <a:spcPts val="0"/>
                        </a:spcBef>
                        <a:spcAft>
                          <a:spcPts val="0"/>
                        </a:spcAft>
                        <a:buNone/>
                      </a:pPr>
                      <a:r>
                        <a:rPr lang="en-US" sz="1050" b="0">
                          <a:solidFill>
                            <a:schemeClr val="tx1">
                              <a:lumMod val="50000"/>
                              <a:lumOff val="50000"/>
                            </a:schemeClr>
                          </a:solidFill>
                          <a:latin typeface="Montserrat Light"/>
                          <a:ea typeface="Montserrat Light"/>
                          <a:cs typeface="Montserrat Light"/>
                          <a:sym typeface="Montserrat Light"/>
                        </a:rPr>
                        <a:t> </a:t>
                      </a:r>
                      <a:endParaRPr sz="1050" b="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5"/>
                      </a:pPr>
                      <a:r>
                        <a:rPr lang="en-US" sz="1050" b="0" dirty="0">
                          <a:solidFill>
                            <a:schemeClr val="tx1">
                              <a:lumMod val="50000"/>
                              <a:lumOff val="50000"/>
                            </a:schemeClr>
                          </a:solidFill>
                          <a:latin typeface="Montserrat"/>
                          <a:ea typeface="Montserrat"/>
                          <a:cs typeface="Montserrat"/>
                          <a:sym typeface="Montserrat"/>
                        </a:rPr>
                        <a:t>Per </a:t>
                      </a:r>
                      <a:r>
                        <a:rPr lang="en-US" sz="1050" b="0" dirty="0" err="1">
                          <a:solidFill>
                            <a:schemeClr val="tx1">
                              <a:lumMod val="50000"/>
                              <a:lumOff val="50000"/>
                            </a:schemeClr>
                          </a:solidFill>
                          <a:latin typeface="Montserrat"/>
                          <a:ea typeface="Montserrat"/>
                          <a:cs typeface="Montserrat"/>
                          <a:sym typeface="Montserrat"/>
                        </a:rPr>
                        <a:t>questa</a:t>
                      </a:r>
                      <a:r>
                        <a:rPr lang="en-US" sz="1050" b="0" dirty="0">
                          <a:solidFill>
                            <a:schemeClr val="tx1">
                              <a:lumMod val="50000"/>
                              <a:lumOff val="50000"/>
                            </a:schemeClr>
                          </a:solidFill>
                          <a:latin typeface="Montserrat"/>
                          <a:ea typeface="Montserrat"/>
                          <a:cs typeface="Montserrat"/>
                          <a:sym typeface="Montserrat"/>
                        </a:rPr>
                        <a:t> </a:t>
                      </a:r>
                      <a:r>
                        <a:rPr lang="en-US" sz="1050" dirty="0" err="1">
                          <a:solidFill>
                            <a:schemeClr val="tx1">
                              <a:lumMod val="50000"/>
                              <a:lumOff val="50000"/>
                            </a:schemeClr>
                          </a:solidFill>
                          <a:latin typeface="Montserrat"/>
                          <a:ea typeface="Montserrat"/>
                          <a:cs typeface="Montserrat"/>
                          <a:sym typeface="Montserrat"/>
                        </a:rPr>
                        <a:t>attività</a:t>
                      </a:r>
                      <a:r>
                        <a:rPr lang="en-US" sz="1050" dirty="0">
                          <a:solidFill>
                            <a:schemeClr val="tx1">
                              <a:lumMod val="50000"/>
                              <a:lumOff val="50000"/>
                            </a:schemeClr>
                          </a:solidFill>
                          <a:latin typeface="Montserrat"/>
                          <a:ea typeface="Montserrat"/>
                          <a:cs typeface="Montserrat"/>
                          <a:sym typeface="Montserrat"/>
                        </a:rPr>
                        <a:t>, </a:t>
                      </a:r>
                      <a:r>
                        <a:rPr lang="en-US" sz="1050" dirty="0" err="1">
                          <a:solidFill>
                            <a:schemeClr val="tx1">
                              <a:lumMod val="50000"/>
                              <a:lumOff val="50000"/>
                            </a:schemeClr>
                          </a:solidFill>
                          <a:latin typeface="Montserrat"/>
                          <a:ea typeface="Montserrat"/>
                          <a:cs typeface="Montserrat"/>
                          <a:sym typeface="Montserrat"/>
                        </a:rPr>
                        <a:t>si</a:t>
                      </a:r>
                      <a:r>
                        <a:rPr lang="en-US" sz="1050" dirty="0">
                          <a:solidFill>
                            <a:schemeClr val="tx1">
                              <a:lumMod val="50000"/>
                              <a:lumOff val="50000"/>
                            </a:schemeClr>
                          </a:solidFill>
                          <a:latin typeface="Montserrat"/>
                          <a:ea typeface="Montserrat"/>
                          <a:cs typeface="Montserrat"/>
                          <a:sym typeface="Montserrat"/>
                        </a:rPr>
                        <a:t> </a:t>
                      </a:r>
                      <a:r>
                        <a:rPr lang="en-US" sz="1050" dirty="0" err="1">
                          <a:solidFill>
                            <a:schemeClr val="tx1">
                              <a:lumMod val="50000"/>
                              <a:lumOff val="50000"/>
                            </a:schemeClr>
                          </a:solidFill>
                          <a:latin typeface="Montserrat"/>
                          <a:ea typeface="Montserrat"/>
                          <a:cs typeface="Montserrat"/>
                          <a:sym typeface="Montserrat"/>
                        </a:rPr>
                        <a:t>può</a:t>
                      </a:r>
                      <a:r>
                        <a:rPr lang="en-US" sz="1050" dirty="0">
                          <a:solidFill>
                            <a:schemeClr val="tx1">
                              <a:lumMod val="50000"/>
                              <a:lumOff val="50000"/>
                            </a:schemeClr>
                          </a:solidFill>
                          <a:latin typeface="Montserrat"/>
                          <a:ea typeface="Montserrat"/>
                          <a:cs typeface="Montserrat"/>
                          <a:sym typeface="Montserrat"/>
                        </a:rPr>
                        <a:t> fare </a:t>
                      </a:r>
                      <a:r>
                        <a:rPr lang="en-US" sz="1050" dirty="0" err="1">
                          <a:solidFill>
                            <a:schemeClr val="tx1">
                              <a:lumMod val="50000"/>
                              <a:lumOff val="50000"/>
                            </a:schemeClr>
                          </a:solidFill>
                          <a:latin typeface="Montserrat"/>
                          <a:ea typeface="Montserrat"/>
                          <a:cs typeface="Montserrat"/>
                          <a:sym typeface="Montserrat"/>
                        </a:rPr>
                        <a:t>uso</a:t>
                      </a:r>
                      <a:r>
                        <a:rPr lang="en-US" sz="1050" dirty="0">
                          <a:solidFill>
                            <a:schemeClr val="tx1">
                              <a:lumMod val="50000"/>
                              <a:lumOff val="50000"/>
                            </a:schemeClr>
                          </a:solidFill>
                          <a:latin typeface="Montserrat"/>
                          <a:ea typeface="Montserrat"/>
                          <a:cs typeface="Montserrat"/>
                          <a:sym typeface="Montserrat"/>
                        </a:rPr>
                        <a:t> di un</a:t>
                      </a:r>
                      <a:r>
                        <a:rPr lang="en-US" sz="1050" b="0" dirty="0">
                          <a:solidFill>
                            <a:schemeClr val="tx1">
                              <a:lumMod val="50000"/>
                              <a:lumOff val="50000"/>
                            </a:schemeClr>
                          </a:solidFill>
                          <a:latin typeface="Montserrat"/>
                          <a:ea typeface="Montserrat"/>
                          <a:cs typeface="Montserrat"/>
                          <a:sym typeface="Montserrat"/>
                        </a:rPr>
                        <a:t> </a:t>
                      </a:r>
                      <a:r>
                        <a:rPr lang="en-US" sz="1050" b="1" dirty="0">
                          <a:solidFill>
                            <a:schemeClr val="tx1">
                              <a:lumMod val="50000"/>
                              <a:lumOff val="50000"/>
                            </a:schemeClr>
                          </a:solidFill>
                          <a:latin typeface="Montserrat"/>
                          <a:ea typeface="Montserrat"/>
                          <a:cs typeface="Montserrat"/>
                          <a:sym typeface="Montserrat"/>
                        </a:rPr>
                        <a:t>PowerPoint* di </a:t>
                      </a:r>
                      <a:r>
                        <a:rPr lang="en-US" sz="1050" b="1" dirty="0" err="1">
                          <a:solidFill>
                            <a:schemeClr val="tx1">
                              <a:lumMod val="50000"/>
                              <a:lumOff val="50000"/>
                            </a:schemeClr>
                          </a:solidFill>
                          <a:latin typeface="Montserrat"/>
                          <a:ea typeface="Montserrat"/>
                          <a:cs typeface="Montserrat"/>
                          <a:sym typeface="Montserrat"/>
                        </a:rPr>
                        <a:t>supporto</a:t>
                      </a:r>
                      <a:r>
                        <a:rPr lang="en-US" sz="1050" b="1" dirty="0">
                          <a:solidFill>
                            <a:schemeClr val="tx1">
                              <a:lumMod val="50000"/>
                              <a:lumOff val="50000"/>
                            </a:schemeClr>
                          </a:solidFill>
                          <a:latin typeface="Montserrat"/>
                          <a:ea typeface="Montserrat"/>
                          <a:cs typeface="Montserrat"/>
                          <a:sym typeface="Montserrat"/>
                        </a:rPr>
                        <a:t> </a:t>
                      </a:r>
                      <a:r>
                        <a:rPr lang="en-US" sz="1050" b="0" dirty="0">
                          <a:solidFill>
                            <a:schemeClr val="tx1">
                              <a:lumMod val="50000"/>
                              <a:lumOff val="50000"/>
                            </a:schemeClr>
                          </a:solidFill>
                          <a:latin typeface="Montserrat"/>
                          <a:ea typeface="Montserrat"/>
                          <a:cs typeface="Montserrat"/>
                          <a:sym typeface="Montserrat"/>
                        </a:rPr>
                        <a:t>con un </a:t>
                      </a:r>
                      <a:r>
                        <a:rPr lang="en-US" sz="1050" b="0" dirty="0" err="1">
                          <a:solidFill>
                            <a:schemeClr val="tx1">
                              <a:lumMod val="50000"/>
                              <a:lumOff val="50000"/>
                            </a:schemeClr>
                          </a:solidFill>
                          <a:latin typeface="Montserrat"/>
                          <a:ea typeface="Montserrat"/>
                          <a:cs typeface="Montserrat"/>
                          <a:sym typeface="Montserrat"/>
                        </a:rPr>
                        <a:t>massimo</a:t>
                      </a:r>
                      <a:r>
                        <a:rPr lang="en-US" sz="1050" b="0" dirty="0">
                          <a:solidFill>
                            <a:schemeClr val="tx1">
                              <a:lumMod val="50000"/>
                              <a:lumOff val="50000"/>
                            </a:schemeClr>
                          </a:solidFill>
                          <a:latin typeface="Montserrat"/>
                          <a:ea typeface="Montserrat"/>
                          <a:cs typeface="Montserrat"/>
                          <a:sym typeface="Montserrat"/>
                        </a:rPr>
                        <a:t> di 20 diapositive con le </a:t>
                      </a:r>
                      <a:r>
                        <a:rPr lang="en-US" sz="1050" b="0" dirty="0" err="1">
                          <a:solidFill>
                            <a:schemeClr val="tx1">
                              <a:lumMod val="50000"/>
                              <a:lumOff val="50000"/>
                            </a:schemeClr>
                          </a:solidFill>
                          <a:latin typeface="Montserrat"/>
                          <a:ea typeface="Montserrat"/>
                          <a:cs typeface="Montserrat"/>
                          <a:sym typeface="Montserrat"/>
                        </a:rPr>
                        <a:t>informazioni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essenziali</a:t>
                      </a:r>
                      <a:r>
                        <a:rPr lang="en-US" sz="1050" b="0" dirty="0">
                          <a:solidFill>
                            <a:schemeClr val="tx1">
                              <a:lumMod val="50000"/>
                              <a:lumOff val="50000"/>
                            </a:schemeClr>
                          </a:solidFill>
                          <a:latin typeface="Montserrat"/>
                          <a:ea typeface="Montserrat"/>
                          <a:cs typeface="Montserrat"/>
                          <a:sym typeface="Montserrat"/>
                        </a:rPr>
                        <a:t> e le idee </a:t>
                      </a:r>
                      <a:r>
                        <a:rPr lang="en-US" sz="1050" b="0" dirty="0" err="1">
                          <a:solidFill>
                            <a:schemeClr val="tx1">
                              <a:lumMod val="50000"/>
                              <a:lumOff val="50000"/>
                            </a:schemeClr>
                          </a:solidFill>
                          <a:latin typeface="Montserrat"/>
                          <a:ea typeface="Montserrat"/>
                          <a:cs typeface="Montserrat"/>
                          <a:sym typeface="Montserrat"/>
                        </a:rPr>
                        <a:t>chiave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degli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argomenti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citati</a:t>
                      </a:r>
                      <a:r>
                        <a:rPr lang="en-US" sz="1050" b="0" dirty="0">
                          <a:solidFill>
                            <a:schemeClr val="tx1">
                              <a:lumMod val="50000"/>
                              <a:lumOff val="50000"/>
                            </a:schemeClr>
                          </a:solidFill>
                          <a:latin typeface="Montserrat"/>
                          <a:ea typeface="Montserrat"/>
                          <a:cs typeface="Montserrat"/>
                          <a:sym typeface="Montserrat"/>
                        </a:rPr>
                        <a:t>.</a:t>
                      </a:r>
                      <a:endParaRPr sz="1050" b="0" dirty="0">
                        <a:solidFill>
                          <a:schemeClr val="tx1">
                            <a:lumMod val="50000"/>
                            <a:lumOff val="50000"/>
                          </a:schemeClr>
                        </a:solidFill>
                        <a:latin typeface="Montserrat"/>
                        <a:ea typeface="Montserrat"/>
                        <a:cs typeface="Montserrat"/>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u="sng" dirty="0">
                          <a:solidFill>
                            <a:schemeClr val="tx1">
                              <a:lumMod val="50000"/>
                              <a:lumOff val="50000"/>
                            </a:schemeClr>
                          </a:solidFill>
                          <a:latin typeface="Montserrat"/>
                          <a:ea typeface="Montserrat"/>
                          <a:cs typeface="Montserrat"/>
                          <a:sym typeface="Montserrat"/>
                        </a:rPr>
                        <a:t>*Il PowerPoint </a:t>
                      </a:r>
                      <a:r>
                        <a:rPr lang="en-US" sz="1050" b="0" u="sng" dirty="0" err="1">
                          <a:solidFill>
                            <a:schemeClr val="tx1">
                              <a:lumMod val="50000"/>
                              <a:lumOff val="50000"/>
                            </a:schemeClr>
                          </a:solidFill>
                          <a:latin typeface="Montserrat"/>
                          <a:ea typeface="Montserrat"/>
                          <a:cs typeface="Montserrat"/>
                          <a:sym typeface="Montserrat"/>
                        </a:rPr>
                        <a:t>si</a:t>
                      </a:r>
                      <a:r>
                        <a:rPr lang="en-US" sz="1050" b="0" u="sng" dirty="0">
                          <a:solidFill>
                            <a:schemeClr val="tx1">
                              <a:lumMod val="50000"/>
                              <a:lumOff val="50000"/>
                            </a:schemeClr>
                          </a:solidFill>
                          <a:latin typeface="Montserrat"/>
                          <a:ea typeface="Montserrat"/>
                          <a:cs typeface="Montserrat"/>
                          <a:sym typeface="Montserrat"/>
                        </a:rPr>
                        <a:t> </a:t>
                      </a:r>
                      <a:r>
                        <a:rPr lang="en-US" sz="1050" b="0" u="sng" dirty="0" err="1">
                          <a:solidFill>
                            <a:schemeClr val="tx1">
                              <a:lumMod val="50000"/>
                              <a:lumOff val="50000"/>
                            </a:schemeClr>
                          </a:solidFill>
                          <a:latin typeface="Montserrat"/>
                          <a:ea typeface="Montserrat"/>
                          <a:cs typeface="Montserrat"/>
                          <a:sym typeface="Montserrat"/>
                        </a:rPr>
                        <a:t>trova</a:t>
                      </a:r>
                      <a:r>
                        <a:rPr lang="en-US" sz="1050" b="0" u="sng" dirty="0">
                          <a:solidFill>
                            <a:schemeClr val="tx1">
                              <a:lumMod val="50000"/>
                              <a:lumOff val="50000"/>
                            </a:schemeClr>
                          </a:solidFill>
                          <a:latin typeface="Montserrat"/>
                          <a:ea typeface="Montserrat"/>
                          <a:cs typeface="Montserrat"/>
                          <a:sym typeface="Montserrat"/>
                        </a:rPr>
                        <a:t> </a:t>
                      </a:r>
                      <a:r>
                        <a:rPr lang="en-US" sz="1050" b="0" u="sng" dirty="0" err="1">
                          <a:solidFill>
                            <a:schemeClr val="tx1">
                              <a:lumMod val="50000"/>
                              <a:lumOff val="50000"/>
                            </a:schemeClr>
                          </a:solidFill>
                          <a:latin typeface="Montserrat"/>
                          <a:ea typeface="Montserrat"/>
                          <a:cs typeface="Montserrat"/>
                          <a:sym typeface="Montserrat"/>
                        </a:rPr>
                        <a:t>nella</a:t>
                      </a:r>
                      <a:r>
                        <a:rPr lang="en-US" sz="1050" b="0" u="sng" dirty="0">
                          <a:solidFill>
                            <a:schemeClr val="tx1">
                              <a:lumMod val="50000"/>
                              <a:lumOff val="50000"/>
                            </a:schemeClr>
                          </a:solidFill>
                          <a:latin typeface="Montserrat"/>
                          <a:ea typeface="Montserrat"/>
                          <a:cs typeface="Montserrat"/>
                          <a:sym typeface="Montserrat"/>
                        </a:rPr>
                        <a:t> </a:t>
                      </a:r>
                      <a:r>
                        <a:rPr lang="en-US" sz="1050" b="0" u="sng" dirty="0" err="1">
                          <a:solidFill>
                            <a:schemeClr val="tx1">
                              <a:lumMod val="50000"/>
                              <a:lumOff val="50000"/>
                            </a:schemeClr>
                          </a:solidFill>
                          <a:latin typeface="Montserrat"/>
                          <a:ea typeface="Montserrat"/>
                          <a:cs typeface="Montserrat"/>
                          <a:sym typeface="Montserrat"/>
                        </a:rPr>
                        <a:t>cartella</a:t>
                      </a:r>
                      <a:r>
                        <a:rPr lang="en-US" sz="1050" b="0" u="sng" dirty="0">
                          <a:solidFill>
                            <a:schemeClr val="tx1">
                              <a:lumMod val="50000"/>
                              <a:lumOff val="50000"/>
                            </a:schemeClr>
                          </a:solidFill>
                          <a:latin typeface="Montserrat"/>
                          <a:ea typeface="Montserrat"/>
                          <a:cs typeface="Montserrat"/>
                          <a:sym typeface="Montserrat"/>
                        </a:rPr>
                        <a:t> </a:t>
                      </a:r>
                      <a:r>
                        <a:rPr lang="en-US" sz="1050" b="0" u="sng" dirty="0" err="1">
                          <a:solidFill>
                            <a:schemeClr val="tx1">
                              <a:lumMod val="50000"/>
                              <a:lumOff val="50000"/>
                            </a:schemeClr>
                          </a:solidFill>
                          <a:latin typeface="Montserrat"/>
                          <a:ea typeface="Montserrat"/>
                          <a:cs typeface="Montserrat"/>
                          <a:sym typeface="Montserrat"/>
                        </a:rPr>
                        <a:t>della</a:t>
                      </a:r>
                      <a:r>
                        <a:rPr lang="en-US" sz="1050" b="0" u="sng" dirty="0">
                          <a:solidFill>
                            <a:schemeClr val="tx1">
                              <a:lumMod val="50000"/>
                              <a:lumOff val="50000"/>
                            </a:schemeClr>
                          </a:solidFill>
                          <a:latin typeface="Montserrat"/>
                          <a:ea typeface="Montserrat"/>
                          <a:cs typeface="Montserrat"/>
                          <a:sym typeface="Montserrat"/>
                        </a:rPr>
                        <a:t> </a:t>
                      </a:r>
                      <a:r>
                        <a:rPr lang="en-US" sz="1050" b="0" u="sng" dirty="0" err="1">
                          <a:solidFill>
                            <a:schemeClr val="tx1">
                              <a:lumMod val="50000"/>
                              <a:lumOff val="50000"/>
                            </a:schemeClr>
                          </a:solidFill>
                          <a:latin typeface="Montserrat"/>
                          <a:ea typeface="Montserrat"/>
                          <a:cs typeface="Montserrat"/>
                          <a:sym typeface="Montserrat"/>
                        </a:rPr>
                        <a:t>sessione</a:t>
                      </a:r>
                      <a:r>
                        <a:rPr lang="en-US" sz="1050" b="0" u="sng" dirty="0">
                          <a:solidFill>
                            <a:schemeClr val="tx1">
                              <a:lumMod val="50000"/>
                              <a:lumOff val="50000"/>
                            </a:schemeClr>
                          </a:solidFill>
                          <a:latin typeface="Montserrat"/>
                          <a:ea typeface="Montserrat"/>
                          <a:cs typeface="Montserrat"/>
                          <a:sym typeface="Montserrat"/>
                        </a:rPr>
                        <a:t>.</a:t>
                      </a:r>
                      <a:endParaRPr sz="1050" b="0" u="sng" dirty="0">
                        <a:solidFill>
                          <a:schemeClr val="tx1">
                            <a:lumMod val="50000"/>
                            <a:lumOff val="50000"/>
                          </a:schemeClr>
                        </a:solidFill>
                        <a:latin typeface="Montserrat"/>
                        <a:ea typeface="Montserrat"/>
                        <a:cs typeface="Montserrat"/>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pic>
        <p:nvPicPr>
          <p:cNvPr id="518" name="Google Shape;518;p29"/>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519" name="Google Shape;519;p29"/>
          <p:cNvSpPr txBox="1"/>
          <p:nvPr/>
        </p:nvSpPr>
        <p:spPr>
          <a:xfrm>
            <a:off x="2144857" y="995553"/>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Sessione 2</a:t>
            </a:r>
            <a:endParaRPr sz="4800" b="1">
              <a:solidFill>
                <a:srgbClr val="FF636C"/>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3" descr="Uma imagem com pessoa, encarnado&#10;&#10;Descrição gerada automaticamente"/>
          <p:cNvPicPr preferRelativeResize="0"/>
          <p:nvPr/>
        </p:nvPicPr>
        <p:blipFill rotWithShape="1">
          <a:blip r:embed="rId3">
            <a:alphaModFix/>
          </a:blip>
          <a:srcRect r="5"/>
          <a:stretch/>
        </p:blipFill>
        <p:spPr>
          <a:xfrm>
            <a:off x="5184197" y="0"/>
            <a:ext cx="8753476" cy="6858000"/>
          </a:xfrm>
          <a:prstGeom prst="rect">
            <a:avLst/>
          </a:prstGeom>
          <a:noFill/>
          <a:ln>
            <a:noFill/>
          </a:ln>
        </p:spPr>
      </p:pic>
      <p:sp>
        <p:nvSpPr>
          <p:cNvPr id="111" name="Google Shape;111;p3"/>
          <p:cNvSpPr txBox="1"/>
          <p:nvPr/>
        </p:nvSpPr>
        <p:spPr>
          <a:xfrm>
            <a:off x="768463" y="1299442"/>
            <a:ext cx="5223935" cy="150810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4000" b="0" i="0" u="none" strike="noStrike" cap="none">
                <a:solidFill>
                  <a:srgbClr val="FF636C"/>
                </a:solidFill>
                <a:latin typeface="Montserrat SemiBold"/>
                <a:ea typeface="Montserrat SemiBold"/>
                <a:cs typeface="Montserrat SemiBold"/>
                <a:sym typeface="Montserrat SemiBold"/>
              </a:rPr>
              <a:t>CHE COS'È?</a:t>
            </a:r>
            <a:endParaRPr/>
          </a:p>
          <a:p>
            <a:pPr marL="0" marR="0" lvl="0" indent="0" algn="l" rtl="0">
              <a:spcBef>
                <a:spcPts val="1200"/>
              </a:spcBef>
              <a:spcAft>
                <a:spcPts val="0"/>
              </a:spcAft>
              <a:buNone/>
            </a:pPr>
            <a:endParaRPr sz="4800" b="0" i="0" u="none" strike="noStrike" cap="none">
              <a:solidFill>
                <a:srgbClr val="FF636C"/>
              </a:solidFill>
              <a:latin typeface="Montserrat SemiBold"/>
              <a:ea typeface="Montserrat SemiBold"/>
              <a:cs typeface="Montserrat SemiBold"/>
              <a:sym typeface="Montserrat SemiBold"/>
            </a:endParaRPr>
          </a:p>
        </p:txBody>
      </p:sp>
      <p:sp>
        <p:nvSpPr>
          <p:cNvPr id="112" name="Google Shape;112;p3"/>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636C"/>
              </a:solidFill>
              <a:latin typeface="Arial"/>
              <a:ea typeface="Arial"/>
              <a:cs typeface="Arial"/>
              <a:sym typeface="Arial"/>
            </a:endParaRPr>
          </a:p>
        </p:txBody>
      </p:sp>
      <p:pic>
        <p:nvPicPr>
          <p:cNvPr id="113" name="Google Shape;113;p3"/>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114" name="Google Shape;114;p3"/>
          <p:cNvSpPr txBox="1"/>
          <p:nvPr/>
        </p:nvSpPr>
        <p:spPr>
          <a:xfrm>
            <a:off x="622904" y="2187594"/>
            <a:ext cx="5706600" cy="40329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FF636C"/>
              </a:buClr>
              <a:buSzPts val="1600"/>
              <a:buFont typeface="Arial"/>
              <a:buChar char="•"/>
            </a:pPr>
            <a:r>
              <a:rPr lang="en-US" sz="1600" b="0" i="0" u="none" strike="noStrike" cap="none" dirty="0" err="1">
                <a:solidFill>
                  <a:srgbClr val="FF636C"/>
                </a:solidFill>
                <a:latin typeface="Montserrat"/>
                <a:ea typeface="Montserrat"/>
                <a:cs typeface="Montserrat"/>
                <a:sym typeface="Montserrat"/>
              </a:rPr>
              <a:t>Nell'ambito</a:t>
            </a:r>
            <a:r>
              <a:rPr lang="en-US" sz="1600" b="0" i="0" u="none" strike="noStrike" cap="none" dirty="0">
                <a:solidFill>
                  <a:srgbClr val="FF636C"/>
                </a:solidFill>
                <a:latin typeface="Montserrat"/>
                <a:ea typeface="Montserrat"/>
                <a:cs typeface="Montserrat"/>
                <a:sym typeface="Montserrat"/>
              </a:rPr>
              <a:t> del</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progetto</a:t>
            </a:r>
            <a:r>
              <a:rPr lang="en-US" sz="1600" dirty="0">
                <a:solidFill>
                  <a:srgbClr val="FF636C"/>
                </a:solidFill>
                <a:latin typeface="Montserrat"/>
                <a:ea typeface="Montserrat"/>
                <a:cs typeface="Montserrat"/>
                <a:sym typeface="Montserrat"/>
              </a:rPr>
              <a:t> </a:t>
            </a:r>
            <a:r>
              <a:rPr lang="en-US" sz="1600" b="0" i="0" u="none" strike="noStrike" cap="none" dirty="0">
                <a:solidFill>
                  <a:srgbClr val="FF636C"/>
                </a:solidFill>
                <a:latin typeface="Montserrat"/>
                <a:ea typeface="Montserrat"/>
                <a:cs typeface="Montserrat"/>
                <a:sym typeface="Montserrat"/>
              </a:rPr>
              <a:t>Maat, è </a:t>
            </a:r>
            <a:r>
              <a:rPr lang="en-US" sz="1600" b="0" i="0" u="none" strike="noStrike" cap="none" dirty="0" err="1">
                <a:solidFill>
                  <a:srgbClr val="FF636C"/>
                </a:solidFill>
                <a:latin typeface="Montserrat"/>
                <a:ea typeface="Montserrat"/>
                <a:cs typeface="Montserrat"/>
                <a:sym typeface="Montserrat"/>
              </a:rPr>
              <a:t>stato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sviluppato</a:t>
            </a:r>
            <a:r>
              <a:rPr lang="en-US" sz="1600" b="0" i="0" u="none" strike="noStrike" cap="none" dirty="0">
                <a:solidFill>
                  <a:srgbClr val="FF636C"/>
                </a:solidFill>
                <a:latin typeface="Montserrat"/>
                <a:ea typeface="Montserrat"/>
                <a:cs typeface="Montserrat"/>
                <a:sym typeface="Montserrat"/>
              </a:rPr>
              <a:t> un </a:t>
            </a:r>
            <a:r>
              <a:rPr lang="en-US" sz="1600" b="0" i="0" u="none" strike="noStrike" cap="none" dirty="0" err="1">
                <a:solidFill>
                  <a:srgbClr val="FF636C"/>
                </a:solidFill>
                <a:latin typeface="Montserrat"/>
                <a:ea typeface="Montserrat"/>
                <a:cs typeface="Montserrat"/>
                <a:sym typeface="Montserrat"/>
              </a:rPr>
              <a:t>programma</a:t>
            </a:r>
            <a:r>
              <a:rPr lang="en-US" sz="1600" b="0" i="0" u="none" strike="noStrike" cap="none" dirty="0">
                <a:solidFill>
                  <a:srgbClr val="FF636C"/>
                </a:solidFill>
                <a:latin typeface="Montserrat"/>
                <a:ea typeface="Montserrat"/>
                <a:cs typeface="Montserrat"/>
                <a:sym typeface="Montserrat"/>
              </a:rPr>
              <a:t> di </a:t>
            </a:r>
            <a:r>
              <a:rPr lang="en-US" sz="1600" b="0" i="0" u="none" strike="noStrike" cap="none" dirty="0" err="1">
                <a:solidFill>
                  <a:srgbClr val="FF636C"/>
                </a:solidFill>
                <a:latin typeface="Montserrat"/>
                <a:ea typeface="Montserrat"/>
                <a:cs typeface="Montserrat"/>
                <a:sym typeface="Montserrat"/>
              </a:rPr>
              <a:t>educazione</a:t>
            </a:r>
            <a:r>
              <a:rPr lang="en-US" sz="1600" b="0" i="0" u="none" strike="noStrike" cap="none" dirty="0">
                <a:solidFill>
                  <a:srgbClr val="FF636C"/>
                </a:solidFill>
                <a:latin typeface="Montserrat"/>
                <a:ea typeface="Montserrat"/>
                <a:cs typeface="Montserrat"/>
                <a:sym typeface="Montserrat"/>
              </a:rPr>
              <a:t> non </a:t>
            </a:r>
            <a:r>
              <a:rPr lang="en-US" sz="1600" b="0" i="0" u="none" strike="noStrike" cap="none" dirty="0" err="1">
                <a:solidFill>
                  <a:srgbClr val="FF636C"/>
                </a:solidFill>
                <a:latin typeface="Montserrat"/>
                <a:ea typeface="Montserrat"/>
                <a:cs typeface="Montserrat"/>
                <a:sym typeface="Montserrat"/>
              </a:rPr>
              <a:t>formale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utilizzando</a:t>
            </a:r>
            <a:r>
              <a:rPr lang="en-US" sz="1600" b="0" i="0" u="none" strike="noStrike" cap="none" dirty="0">
                <a:solidFill>
                  <a:srgbClr val="FF636C"/>
                </a:solidFill>
                <a:latin typeface="Montserrat"/>
                <a:ea typeface="Montserrat"/>
                <a:cs typeface="Montserrat"/>
                <a:sym typeface="Montserrat"/>
              </a:rPr>
              <a:t> un </a:t>
            </a:r>
            <a:r>
              <a:rPr lang="en-US" sz="1600" b="0" i="0" u="none" strike="noStrike" cap="none" dirty="0" err="1">
                <a:solidFill>
                  <a:srgbClr val="FF636C"/>
                </a:solidFill>
                <a:latin typeface="Montserrat"/>
                <a:ea typeface="Montserrat"/>
                <a:cs typeface="Montserrat"/>
                <a:sym typeface="Montserrat"/>
              </a:rPr>
              <a:t>approccio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metodologico</a:t>
            </a:r>
            <a:r>
              <a:rPr lang="en-US" sz="1600" b="0" i="0" u="none" strike="noStrike" cap="none" dirty="0">
                <a:solidFill>
                  <a:srgbClr val="FF636C"/>
                </a:solidFill>
                <a:latin typeface="Montserrat"/>
                <a:ea typeface="Montserrat"/>
                <a:cs typeface="Montserrat"/>
                <a:sym typeface="Montserrat"/>
              </a:rPr>
              <a:t> di gamification.</a:t>
            </a:r>
            <a:endParaRPr dirty="0"/>
          </a:p>
          <a:p>
            <a:pPr marL="285750" marR="0" lvl="0" indent="-184150" algn="l" rtl="0">
              <a:spcBef>
                <a:spcPts val="0"/>
              </a:spcBef>
              <a:spcAft>
                <a:spcPts val="0"/>
              </a:spcAft>
              <a:buClr>
                <a:schemeClr val="dk1"/>
              </a:buClr>
              <a:buSzPts val="1600"/>
              <a:buFont typeface="Arial"/>
              <a:buNone/>
            </a:pPr>
            <a:endParaRPr sz="1600" b="0" i="0" u="none" strike="noStrike" cap="none" dirty="0">
              <a:solidFill>
                <a:srgbClr val="FF636C"/>
              </a:solidFill>
              <a:latin typeface="Montserrat"/>
              <a:ea typeface="Montserrat"/>
              <a:cs typeface="Montserrat"/>
              <a:sym typeface="Montserrat"/>
            </a:endParaRPr>
          </a:p>
          <a:p>
            <a:pPr marL="285750" marR="0" lvl="0" indent="-285750" algn="l" rtl="0">
              <a:spcBef>
                <a:spcPts val="0"/>
              </a:spcBef>
              <a:spcAft>
                <a:spcPts val="0"/>
              </a:spcAft>
              <a:buClr>
                <a:srgbClr val="FF636C"/>
              </a:buClr>
              <a:buSzPts val="1600"/>
              <a:buFont typeface="Arial"/>
              <a:buChar char="•"/>
            </a:pPr>
            <a:r>
              <a:rPr lang="en-US" sz="1600" b="0" i="0" u="none" strike="noStrike" cap="none" dirty="0">
                <a:solidFill>
                  <a:srgbClr val="FF636C"/>
                </a:solidFill>
                <a:latin typeface="Montserrat"/>
                <a:ea typeface="Montserrat"/>
                <a:cs typeface="Montserrat"/>
                <a:sym typeface="Montserrat"/>
              </a:rPr>
              <a:t>È un social network </a:t>
            </a:r>
            <a:r>
              <a:rPr lang="en-US" sz="1600" b="0" i="0" u="none" strike="noStrike" cap="none" dirty="0" err="1">
                <a:solidFill>
                  <a:srgbClr val="FF636C"/>
                </a:solidFill>
                <a:latin typeface="Montserrat"/>
                <a:ea typeface="Montserrat"/>
                <a:cs typeface="Montserrat"/>
                <a:sym typeface="Montserrat"/>
              </a:rPr>
              <a:t>interattivo</a:t>
            </a:r>
            <a:r>
              <a:rPr lang="en-US" sz="1600" b="0" i="0" u="none" strike="noStrike" cap="none" dirty="0">
                <a:solidFill>
                  <a:srgbClr val="FF636C"/>
                </a:solidFill>
                <a:latin typeface="Montserrat"/>
                <a:ea typeface="Montserrat"/>
                <a:cs typeface="Montserrat"/>
                <a:sym typeface="Montserrat"/>
              </a:rPr>
              <a:t> dove </a:t>
            </a:r>
            <a:r>
              <a:rPr lang="en-US" sz="1600" dirty="0">
                <a:solidFill>
                  <a:srgbClr val="FF636C"/>
                </a:solidFill>
                <a:latin typeface="Montserrat"/>
                <a:ea typeface="Montserrat"/>
                <a:cs typeface="Montserrat"/>
                <a:sym typeface="Montserrat"/>
              </a:rPr>
              <a:t>le </a:t>
            </a:r>
            <a:r>
              <a:rPr lang="en-US" sz="1600" dirty="0" err="1">
                <a:solidFill>
                  <a:srgbClr val="FF636C"/>
                </a:solidFill>
                <a:latin typeface="Montserrat"/>
                <a:ea typeface="Montserrat"/>
                <a:cs typeface="Montserrat"/>
                <a:sym typeface="Montserrat"/>
              </a:rPr>
              <a:t>giovani</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generazioni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possono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condividere</a:t>
            </a:r>
            <a:r>
              <a:rPr lang="en-US" sz="1600" b="0" i="0" u="none" strike="noStrike" cap="none" dirty="0">
                <a:solidFill>
                  <a:srgbClr val="FF636C"/>
                </a:solidFill>
                <a:latin typeface="Montserrat"/>
                <a:ea typeface="Montserrat"/>
                <a:cs typeface="Montserrat"/>
                <a:sym typeface="Montserrat"/>
              </a:rPr>
              <a:t> le loro idee </a:t>
            </a:r>
            <a:r>
              <a:rPr lang="en-US" sz="1600" b="0" i="0" u="none" strike="noStrike" cap="none" dirty="0" err="1">
                <a:solidFill>
                  <a:srgbClr val="FF636C"/>
                </a:solidFill>
                <a:latin typeface="Montserrat"/>
                <a:ea typeface="Montserrat"/>
                <a:cs typeface="Montserrat"/>
                <a:sym typeface="Montserrat"/>
              </a:rPr>
              <a:t>sulla</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pianificazione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urbana</a:t>
            </a:r>
            <a:r>
              <a:rPr lang="en-US" sz="1600" b="0" i="0" u="none" strike="noStrike" cap="none" dirty="0">
                <a:solidFill>
                  <a:srgbClr val="FF636C"/>
                </a:solidFill>
                <a:latin typeface="Montserrat"/>
                <a:ea typeface="Montserrat"/>
                <a:cs typeface="Montserrat"/>
                <a:sym typeface="Montserrat"/>
              </a:rPr>
              <a:t> con </a:t>
            </a:r>
            <a:r>
              <a:rPr lang="en-US" sz="1600" b="0" i="0" u="none" strike="noStrike" cap="none" dirty="0" err="1">
                <a:solidFill>
                  <a:srgbClr val="FF636C"/>
                </a:solidFill>
                <a:latin typeface="Montserrat"/>
                <a:ea typeface="Montserrat"/>
                <a:cs typeface="Montserrat"/>
                <a:sym typeface="Montserrat"/>
              </a:rPr>
              <a:t>una</a:t>
            </a:r>
            <a:r>
              <a:rPr lang="en-US" sz="1600" b="0" i="0" u="none" strike="noStrike" cap="none" dirty="0">
                <a:solidFill>
                  <a:srgbClr val="FF636C"/>
                </a:solidFill>
                <a:latin typeface="Montserrat"/>
                <a:ea typeface="Montserrat"/>
                <a:cs typeface="Montserrat"/>
                <a:sym typeface="Montserrat"/>
              </a:rPr>
              <a:t> lente di </a:t>
            </a:r>
            <a:r>
              <a:rPr lang="en-US" sz="1600" b="0" i="0" u="none" strike="noStrike" cap="none" dirty="0" err="1">
                <a:solidFill>
                  <a:srgbClr val="FF636C"/>
                </a:solidFill>
                <a:latin typeface="Montserrat"/>
                <a:ea typeface="Montserrat"/>
                <a:cs typeface="Montserrat"/>
                <a:sym typeface="Montserrat"/>
              </a:rPr>
              <a:t>genere</a:t>
            </a:r>
            <a:r>
              <a:rPr lang="en-US" sz="1600" b="0" i="0" u="none" strike="noStrike" cap="none" dirty="0">
                <a:solidFill>
                  <a:srgbClr val="FF636C"/>
                </a:solidFill>
                <a:latin typeface="Montserrat"/>
                <a:ea typeface="Montserrat"/>
                <a:cs typeface="Montserrat"/>
                <a:sym typeface="Montserrat"/>
              </a:rPr>
              <a:t>. È un </a:t>
            </a:r>
            <a:r>
              <a:rPr lang="en-US" sz="1600" b="0" i="0" u="none" strike="noStrike" cap="none" dirty="0" err="1">
                <a:solidFill>
                  <a:srgbClr val="FF636C"/>
                </a:solidFill>
                <a:latin typeface="Montserrat"/>
                <a:ea typeface="Montserrat"/>
                <a:cs typeface="Montserrat"/>
                <a:sym typeface="Montserrat"/>
              </a:rPr>
              <a:t>simulatore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virtuale</a:t>
            </a:r>
            <a:r>
              <a:rPr lang="en-US" sz="1600" b="0" i="0" u="none" strike="noStrike" cap="none" dirty="0">
                <a:solidFill>
                  <a:srgbClr val="FF636C"/>
                </a:solidFill>
                <a:latin typeface="Montserrat"/>
                <a:ea typeface="Montserrat"/>
                <a:cs typeface="Montserrat"/>
                <a:sym typeface="Montserrat"/>
              </a:rPr>
              <a:t> in cui </a:t>
            </a:r>
            <a:r>
              <a:rPr lang="en-US" sz="1600" dirty="0" err="1">
                <a:solidFill>
                  <a:srgbClr val="FF636C"/>
                </a:solidFill>
                <a:latin typeface="Montserrat"/>
                <a:ea typeface="Montserrat"/>
                <a:cs typeface="Montserrat"/>
                <a:sym typeface="Montserrat"/>
              </a:rPr>
              <a:t>si</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possono</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valutare</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gli</a:t>
            </a:r>
            <a:r>
              <a:rPr lang="en-US" sz="1600"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impatt</a:t>
            </a:r>
            <a:r>
              <a:rPr lang="en-US" sz="1600" dirty="0" err="1">
                <a:solidFill>
                  <a:srgbClr val="FF636C"/>
                </a:solidFill>
                <a:latin typeface="Montserrat"/>
                <a:ea typeface="Montserrat"/>
                <a:cs typeface="Montserrat"/>
                <a:sym typeface="Montserrat"/>
              </a:rPr>
              <a:t>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real</a:t>
            </a:r>
            <a:r>
              <a:rPr lang="en-US" sz="1600" dirty="0" err="1">
                <a:solidFill>
                  <a:srgbClr val="FF636C"/>
                </a:solidFill>
                <a:latin typeface="Montserrat"/>
                <a:ea typeface="Montserrat"/>
                <a:cs typeface="Montserrat"/>
                <a:sym typeface="Montserrat"/>
              </a:rPr>
              <a:t>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delle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proprie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azioni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sull</a:t>
            </a:r>
            <a:r>
              <a:rPr lang="en-US" sz="1600" dirty="0" err="1">
                <a:solidFill>
                  <a:srgbClr val="FF636C"/>
                </a:solidFill>
                <a:latin typeface="Montserrat"/>
                <a:ea typeface="Montserrat"/>
                <a:cs typeface="Montserrat"/>
                <a:sym typeface="Montserrat"/>
              </a:rPr>
              <a:t>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città</a:t>
            </a:r>
            <a:r>
              <a:rPr lang="en-US" sz="1600" dirty="0">
                <a:solidFill>
                  <a:srgbClr val="FF636C"/>
                </a:solidFill>
                <a:latin typeface="Montserrat"/>
                <a:ea typeface="Montserrat"/>
                <a:cs typeface="Montserrat"/>
                <a:sym typeface="Montserrat"/>
              </a:rPr>
              <a:t>.</a:t>
            </a:r>
            <a:endParaRPr dirty="0"/>
          </a:p>
          <a:p>
            <a:pPr marL="285750" marR="0" lvl="0" indent="-184150" algn="l" rtl="0">
              <a:spcBef>
                <a:spcPts val="0"/>
              </a:spcBef>
              <a:spcAft>
                <a:spcPts val="0"/>
              </a:spcAft>
              <a:buClr>
                <a:schemeClr val="dk1"/>
              </a:buClr>
              <a:buSzPts val="1600"/>
              <a:buFont typeface="Arial"/>
              <a:buNone/>
            </a:pPr>
            <a:endParaRPr sz="1600" b="0" i="0" u="none" strike="noStrike" cap="none" dirty="0">
              <a:solidFill>
                <a:srgbClr val="FF636C"/>
              </a:solidFill>
              <a:latin typeface="Montserrat"/>
              <a:ea typeface="Montserrat"/>
              <a:cs typeface="Montserrat"/>
              <a:sym typeface="Montserrat"/>
            </a:endParaRPr>
          </a:p>
          <a:p>
            <a:pPr marL="285750" marR="0" lvl="0" indent="-285750" algn="l" rtl="0">
              <a:spcBef>
                <a:spcPts val="0"/>
              </a:spcBef>
              <a:spcAft>
                <a:spcPts val="0"/>
              </a:spcAft>
              <a:buClr>
                <a:srgbClr val="FF636C"/>
              </a:buClr>
              <a:buSzPts val="1600"/>
              <a:buFont typeface="Arial"/>
              <a:buChar char="•"/>
            </a:pPr>
            <a:r>
              <a:rPr lang="en-US" sz="1600" b="0" i="0" u="none" strike="noStrike" cap="none" dirty="0" err="1">
                <a:solidFill>
                  <a:srgbClr val="FF636C"/>
                </a:solidFill>
                <a:latin typeface="Montserrat"/>
                <a:ea typeface="Montserrat"/>
                <a:cs typeface="Montserrat"/>
                <a:sym typeface="Montserrat"/>
              </a:rPr>
              <a:t>Questo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programma</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comprende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anche</a:t>
            </a:r>
            <a:r>
              <a:rPr lang="en-US" sz="1600" b="0" i="0" u="none" strike="noStrike" cap="none" dirty="0">
                <a:solidFill>
                  <a:srgbClr val="FF636C"/>
                </a:solidFill>
                <a:latin typeface="Montserrat"/>
                <a:ea typeface="Montserrat"/>
                <a:cs typeface="Montserrat"/>
                <a:sym typeface="Montserrat"/>
              </a:rPr>
              <a:t> un flipbook </a:t>
            </a:r>
            <a:r>
              <a:rPr lang="en-US" sz="1600" b="0" i="0" u="none" strike="noStrike" cap="none" dirty="0" err="1">
                <a:solidFill>
                  <a:srgbClr val="FF636C"/>
                </a:solidFill>
                <a:latin typeface="Montserrat"/>
                <a:ea typeface="Montserrat"/>
                <a:cs typeface="Montserrat"/>
                <a:sym typeface="Montserrat"/>
              </a:rPr>
              <a:t>interattivo</a:t>
            </a:r>
            <a:r>
              <a:rPr lang="en-US" sz="1600" b="0" i="0" u="none" strike="noStrike" cap="none" dirty="0">
                <a:solidFill>
                  <a:srgbClr val="FF636C"/>
                </a:solidFill>
                <a:latin typeface="Montserrat"/>
                <a:ea typeface="Montserrat"/>
                <a:cs typeface="Montserrat"/>
                <a:sym typeface="Montserrat"/>
              </a:rPr>
              <a:t> e </a:t>
            </a:r>
            <a:r>
              <a:rPr lang="en-US" sz="1600" b="0" i="0" u="none" strike="noStrike" cap="none" dirty="0" err="1">
                <a:solidFill>
                  <a:srgbClr val="FF636C"/>
                </a:solidFill>
                <a:latin typeface="Montserrat"/>
                <a:ea typeface="Montserrat"/>
                <a:cs typeface="Montserrat"/>
                <a:sym typeface="Montserrat"/>
              </a:rPr>
              <a:t>sessioni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sincrone</a:t>
            </a:r>
            <a:r>
              <a:rPr lang="en-US" sz="1600" b="0" i="0" u="none" strike="noStrike" cap="none" dirty="0">
                <a:solidFill>
                  <a:srgbClr val="FF636C"/>
                </a:solidFill>
                <a:latin typeface="Montserrat"/>
                <a:ea typeface="Montserrat"/>
                <a:cs typeface="Montserrat"/>
                <a:sym typeface="Montserrat"/>
              </a:rPr>
              <a:t> di </a:t>
            </a:r>
            <a:r>
              <a:rPr lang="en-US" sz="1600" b="0" i="0" u="none" strike="noStrike" cap="none" dirty="0" err="1">
                <a:solidFill>
                  <a:srgbClr val="FF636C"/>
                </a:solidFill>
                <a:latin typeface="Montserrat"/>
                <a:ea typeface="Montserrat"/>
                <a:cs typeface="Montserrat"/>
                <a:sym typeface="Montserrat"/>
              </a:rPr>
              <a:t>supporto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Insieme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questi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componenti</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creano</a:t>
            </a:r>
            <a:r>
              <a:rPr lang="en-US" sz="1600" b="0" i="0" u="none" strike="noStrike" cap="none" dirty="0">
                <a:solidFill>
                  <a:srgbClr val="FF636C"/>
                </a:solidFill>
                <a:latin typeface="Montserrat"/>
                <a:ea typeface="Montserrat"/>
                <a:cs typeface="Montserrat"/>
                <a:sym typeface="Montserrat"/>
              </a:rPr>
              <a:t> un </a:t>
            </a:r>
            <a:r>
              <a:rPr lang="en-US" sz="1600" b="0" i="0" u="none" strike="noStrike" cap="none" dirty="0" err="1">
                <a:solidFill>
                  <a:srgbClr val="FF636C"/>
                </a:solidFill>
                <a:latin typeface="Montserrat"/>
                <a:ea typeface="Montserrat"/>
                <a:cs typeface="Montserrat"/>
                <a:sym typeface="Montserrat"/>
              </a:rPr>
              <a:t>ambiente</a:t>
            </a:r>
            <a:r>
              <a:rPr lang="en-US" sz="1600" b="0" i="0" u="none" strike="noStrike" cap="none" dirty="0">
                <a:solidFill>
                  <a:srgbClr val="FF636C"/>
                </a:solidFill>
                <a:latin typeface="Montserrat"/>
                <a:ea typeface="Montserrat"/>
                <a:cs typeface="Montserrat"/>
                <a:sym typeface="Montserrat"/>
              </a:rPr>
              <a:t> di </a:t>
            </a:r>
            <a:r>
              <a:rPr lang="en-US" sz="1600" b="0" i="0" u="none" strike="noStrike" cap="none" dirty="0" err="1">
                <a:solidFill>
                  <a:srgbClr val="FF636C"/>
                </a:solidFill>
                <a:latin typeface="Montserrat"/>
                <a:ea typeface="Montserrat"/>
                <a:cs typeface="Montserrat"/>
                <a:sym typeface="Montserrat"/>
              </a:rPr>
              <a:t>apprendimento</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coinvolgente</a:t>
            </a:r>
            <a:r>
              <a:rPr lang="en-US" sz="1600" b="0" i="0" u="none" strike="noStrike" cap="none" dirty="0">
                <a:solidFill>
                  <a:srgbClr val="FF636C"/>
                </a:solidFill>
                <a:latin typeface="Montserrat"/>
                <a:ea typeface="Montserrat"/>
                <a:cs typeface="Montserrat"/>
                <a:sym typeface="Montserrat"/>
              </a:rPr>
              <a:t>, </a:t>
            </a:r>
            <a:r>
              <a:rPr lang="en-US" sz="1600" b="0" i="0" u="none" strike="noStrike" cap="none" dirty="0" err="1">
                <a:solidFill>
                  <a:srgbClr val="FF636C"/>
                </a:solidFill>
                <a:latin typeface="Montserrat"/>
                <a:ea typeface="Montserrat"/>
                <a:cs typeface="Montserrat"/>
                <a:sym typeface="Montserrat"/>
              </a:rPr>
              <a:t>interattivo</a:t>
            </a:r>
            <a:r>
              <a:rPr lang="en-US" sz="1600" b="0" i="0" u="none" strike="noStrike" cap="none" dirty="0">
                <a:solidFill>
                  <a:srgbClr val="FF636C"/>
                </a:solidFill>
                <a:latin typeface="Montserrat"/>
                <a:ea typeface="Montserrat"/>
                <a:cs typeface="Montserrat"/>
                <a:sym typeface="Montserrat"/>
              </a:rPr>
              <a:t> e di </a:t>
            </a:r>
            <a:r>
              <a:rPr lang="en-US" sz="1600" dirty="0" err="1">
                <a:solidFill>
                  <a:srgbClr val="FF636C"/>
                </a:solidFill>
                <a:latin typeface="Montserrat"/>
                <a:ea typeface="Montserrat"/>
                <a:cs typeface="Montserrat"/>
                <a:sym typeface="Montserrat"/>
              </a:rPr>
              <a:t>mutuo</a:t>
            </a:r>
            <a:r>
              <a:rPr lang="en-US" sz="1600" dirty="0">
                <a:solidFill>
                  <a:srgbClr val="FF636C"/>
                </a:solidFill>
                <a:latin typeface="Montserrat"/>
                <a:ea typeface="Montserrat"/>
                <a:cs typeface="Montserrat"/>
                <a:sym typeface="Montserrat"/>
              </a:rPr>
              <a:t> </a:t>
            </a:r>
            <a:r>
              <a:rPr lang="en-US" sz="1600" dirty="0" err="1">
                <a:solidFill>
                  <a:srgbClr val="FF636C"/>
                </a:solidFill>
                <a:latin typeface="Montserrat"/>
                <a:ea typeface="Montserrat"/>
                <a:cs typeface="Montserrat"/>
                <a:sym typeface="Montserrat"/>
              </a:rPr>
              <a:t>aiuto</a:t>
            </a:r>
            <a:r>
              <a:rPr lang="en-US" sz="1600" dirty="0">
                <a:solidFill>
                  <a:srgbClr val="FF636C"/>
                </a:solidFill>
                <a:latin typeface="Montserrat"/>
                <a:ea typeface="Montserrat"/>
                <a:cs typeface="Montserrat"/>
                <a:sym typeface="Montserrat"/>
              </a:rPr>
              <a:t>.</a:t>
            </a:r>
            <a:endParaRPr sz="1600" b="0" i="0" u="none" strike="noStrike" cap="none" dirty="0">
              <a:solidFill>
                <a:srgbClr val="FF636C"/>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graphicFrame>
        <p:nvGraphicFramePr>
          <p:cNvPr id="525" name="Google Shape;525;p30"/>
          <p:cNvGraphicFramePr/>
          <p:nvPr/>
        </p:nvGraphicFramePr>
        <p:xfrm>
          <a:off x="1417124" y="750976"/>
          <a:ext cx="9357725" cy="5986167"/>
        </p:xfrm>
        <a:graphic>
          <a:graphicData uri="http://schemas.openxmlformats.org/drawingml/2006/table">
            <a:tbl>
              <a:tblPr firstRow="1" bandRow="1">
                <a:noFill/>
                <a:tableStyleId>{9F8BB3D1-9348-43E0-956B-931003C1C399}</a:tableStyleId>
              </a:tblPr>
              <a:tblGrid>
                <a:gridCol w="791450">
                  <a:extLst>
                    <a:ext uri="{9D8B030D-6E8A-4147-A177-3AD203B41FA5}">
                      <a16:colId xmlns:a16="http://schemas.microsoft.com/office/drawing/2014/main" val="20000"/>
                    </a:ext>
                  </a:extLst>
                </a:gridCol>
                <a:gridCol w="1690475">
                  <a:extLst>
                    <a:ext uri="{9D8B030D-6E8A-4147-A177-3AD203B41FA5}">
                      <a16:colId xmlns:a16="http://schemas.microsoft.com/office/drawing/2014/main" val="20001"/>
                    </a:ext>
                  </a:extLst>
                </a:gridCol>
                <a:gridCol w="2028575">
                  <a:extLst>
                    <a:ext uri="{9D8B030D-6E8A-4147-A177-3AD203B41FA5}">
                      <a16:colId xmlns:a16="http://schemas.microsoft.com/office/drawing/2014/main" val="20002"/>
                    </a:ext>
                  </a:extLst>
                </a:gridCol>
                <a:gridCol w="1727975">
                  <a:extLst>
                    <a:ext uri="{9D8B030D-6E8A-4147-A177-3AD203B41FA5}">
                      <a16:colId xmlns:a16="http://schemas.microsoft.com/office/drawing/2014/main" val="20003"/>
                    </a:ext>
                  </a:extLst>
                </a:gridCol>
                <a:gridCol w="1559625">
                  <a:extLst>
                    <a:ext uri="{9D8B030D-6E8A-4147-A177-3AD203B41FA5}">
                      <a16:colId xmlns:a16="http://schemas.microsoft.com/office/drawing/2014/main" val="20004"/>
                    </a:ext>
                  </a:extLst>
                </a:gridCol>
                <a:gridCol w="1559625">
                  <a:extLst>
                    <a:ext uri="{9D8B030D-6E8A-4147-A177-3AD203B41FA5}">
                      <a16:colId xmlns:a16="http://schemas.microsoft.com/office/drawing/2014/main" val="20005"/>
                    </a:ext>
                  </a:extLst>
                </a:gridCol>
              </a:tblGrid>
              <a:tr h="457050">
                <a:tc gridSpan="6">
                  <a:txBody>
                    <a:bodyPr/>
                    <a:lstStyle/>
                    <a:p>
                      <a:pPr marL="0" marR="0" lvl="0" indent="0" algn="ctr" rtl="0">
                        <a:lnSpc>
                          <a:spcPct val="107000"/>
                        </a:lnSpc>
                        <a:spcBef>
                          <a:spcPts val="0"/>
                        </a:spcBef>
                        <a:spcAft>
                          <a:spcPts val="0"/>
                        </a:spcAft>
                        <a:buNone/>
                      </a:pPr>
                      <a:r>
                        <a:rPr lang="en-US" sz="1400" b="0">
                          <a:solidFill>
                            <a:srgbClr val="595959"/>
                          </a:solidFill>
                          <a:latin typeface="Montserrat"/>
                          <a:ea typeface="Montserrat"/>
                          <a:cs typeface="Montserrat"/>
                          <a:sym typeface="Montserrat"/>
                        </a:rPr>
                        <a:t>PIANO DI SESSIONE - SESSIONE 2</a:t>
                      </a:r>
                      <a:endParaRPr/>
                    </a:p>
                    <a:p>
                      <a:pPr marL="0" marR="0" lvl="0" indent="0" algn="ctr" rtl="0">
                        <a:lnSpc>
                          <a:spcPct val="107000"/>
                        </a:lnSpc>
                        <a:spcBef>
                          <a:spcPts val="800"/>
                        </a:spcBef>
                        <a:spcAft>
                          <a:spcPts val="0"/>
                        </a:spcAft>
                        <a:buNone/>
                      </a:pPr>
                      <a:r>
                        <a:rPr lang="en-US" sz="1200" b="1">
                          <a:solidFill>
                            <a:srgbClr val="595959"/>
                          </a:solidFill>
                          <a:latin typeface="Montserrat SemiBold"/>
                          <a:ea typeface="Montserrat SemiBold"/>
                          <a:cs typeface="Montserrat SemiBold"/>
                          <a:sym typeface="Montserrat SemiBold"/>
                        </a:rPr>
                        <a:t>Obiettivo specifico: </a:t>
                      </a:r>
                      <a:r>
                        <a:rPr lang="en-US" sz="1200">
                          <a:solidFill>
                            <a:srgbClr val="595959"/>
                          </a:solidFill>
                          <a:latin typeface="Montserrat Light"/>
                          <a:ea typeface="Montserrat Light"/>
                          <a:cs typeface="Montserrat Light"/>
                          <a:sym typeface="Montserrat Light"/>
                        </a:rPr>
                        <a:t>Monitorare l'esperienza; assicurarsi che il gruppo condivida le proprie idee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28800">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Tempo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Temi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Contenuti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Metodi e tecniche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Risorse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extLst>
                  <a:ext uri="{0D108BD9-81ED-4DB2-BD59-A6C34878D82A}">
                    <a16:rowId xmlns:a16="http://schemas.microsoft.com/office/drawing/2014/main" val="10001"/>
                  </a:ext>
                </a:extLst>
              </a:tr>
              <a:tr h="10566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20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Chiari</a:t>
                      </a:r>
                      <a:r>
                        <a:rPr lang="en-US" sz="1050">
                          <a:solidFill>
                            <a:srgbClr val="595959"/>
                          </a:solidFill>
                          <a:latin typeface="Montserrat Light"/>
                          <a:ea typeface="Montserrat Light"/>
                          <a:cs typeface="Montserrat Light"/>
                          <a:sym typeface="Montserrat Light"/>
                        </a:rPr>
                        <a:t>re i </a:t>
                      </a:r>
                      <a:r>
                        <a:rPr lang="en-US" sz="1050" b="0">
                          <a:solidFill>
                            <a:srgbClr val="595959"/>
                          </a:solidFill>
                          <a:latin typeface="Montserrat Light"/>
                          <a:ea typeface="Montserrat Light"/>
                          <a:cs typeface="Montserrat Light"/>
                          <a:sym typeface="Montserrat Light"/>
                        </a:rPr>
                        <a:t>dubbi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Metodo dimostrativo-affermativo: contatto e sostegno individuale e di gruppo.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rowSpan="5">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1 sedia per partecipante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Guida alla sessione pedagogica</a:t>
                      </a:r>
                      <a:br>
                        <a:rPr lang="en-US" sz="1050" b="0">
                          <a:solidFill>
                            <a:srgbClr val="595959"/>
                          </a:solidFill>
                          <a:latin typeface="Montserrat Light"/>
                          <a:ea typeface="Montserrat Light"/>
                          <a:cs typeface="Montserrat Light"/>
                          <a:sym typeface="Montserrat Light"/>
                        </a:rPr>
                      </a:br>
                      <a:r>
                        <a:rPr lang="en-US" sz="1050" b="0">
                          <a:solidFill>
                            <a:srgbClr val="595959"/>
                          </a:solidFill>
                          <a:latin typeface="Montserrat Light"/>
                          <a:ea typeface="Montserrat Light"/>
                          <a:cs typeface="Montserrat Light"/>
                          <a:sym typeface="Montserrat Light"/>
                        </a:rPr>
                        <a:t>(per </a:t>
                      </a:r>
                      <a:r>
                        <a:rPr lang="en-US" sz="1050">
                          <a:solidFill>
                            <a:srgbClr val="595959"/>
                          </a:solidFill>
                          <a:latin typeface="Montserrat Light"/>
                          <a:ea typeface="Montserrat Light"/>
                          <a:cs typeface="Montserrat Light"/>
                          <a:sym typeface="Montserrat Light"/>
                        </a:rPr>
                        <a:t>chi coordina la sessione)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8958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35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Monitoraggio dell'esperienza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Le persone </a:t>
                      </a:r>
                      <a:r>
                        <a:rPr lang="en-US" sz="1050" b="0">
                          <a:solidFill>
                            <a:srgbClr val="595959"/>
                          </a:solidFill>
                          <a:latin typeface="Montserrat Light"/>
                          <a:ea typeface="Montserrat Light"/>
                          <a:cs typeface="Montserrat Light"/>
                          <a:sym typeface="Montserrat Light"/>
                        </a:rPr>
                        <a:t>partecipano? Perché?</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Punti di forza e di debolezza</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Difficoltà incontrate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Metodo induttivo interrogativo</a:t>
                      </a:r>
                      <a:endParaRPr sz="1050" b="0">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3"/>
                  </a:ext>
                </a:extLst>
              </a:tr>
              <a:tr h="2526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15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gridSpan="4">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Pausa caffè.</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extLst>
                  <a:ext uri="{0D108BD9-81ED-4DB2-BD59-A6C34878D82A}">
                    <a16:rowId xmlns:a16="http://schemas.microsoft.com/office/drawing/2014/main" val="10004"/>
                  </a:ext>
                </a:extLst>
              </a:tr>
              <a:tr h="8958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35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Sensibilizzazione a</a:t>
                      </a:r>
                      <a:r>
                        <a:rPr lang="en-US" sz="1050">
                          <a:solidFill>
                            <a:srgbClr val="595959"/>
                          </a:solidFill>
                          <a:latin typeface="Montserrat Light"/>
                          <a:ea typeface="Montserrat Light"/>
                          <a:cs typeface="Montserrat Light"/>
                          <a:sym typeface="Montserrat Light"/>
                        </a:rPr>
                        <a:t>lle problematiche</a:t>
                      </a:r>
                      <a:r>
                        <a:rPr lang="en-US" sz="1050" b="0">
                          <a:solidFill>
                            <a:srgbClr val="595959"/>
                          </a:solidFill>
                          <a:latin typeface="Montserrat Light"/>
                          <a:ea typeface="Montserrat Light"/>
                          <a:cs typeface="Montserrat Light"/>
                          <a:sym typeface="Montserrat Light"/>
                        </a:rPr>
                        <a:t> della città</a:t>
                      </a: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spcBef>
                          <a:spcPts val="0"/>
                        </a:spcBef>
                        <a:spcAft>
                          <a:spcPts val="0"/>
                        </a:spcAft>
                        <a:buNone/>
                      </a:pPr>
                      <a:r>
                        <a:rPr lang="en-US" sz="1050" b="0">
                          <a:solidFill>
                            <a:srgbClr val="595959"/>
                          </a:solidFill>
                          <a:latin typeface="Montserrat Light"/>
                          <a:ea typeface="Montserrat Light"/>
                          <a:cs typeface="Montserrat Light"/>
                          <a:sym typeface="Montserrat Light"/>
                        </a:rPr>
                        <a:t>Cosa ho imparato?</a:t>
                      </a:r>
                      <a:endParaRPr sz="1800">
                        <a:solidFill>
                          <a:srgbClr val="595959"/>
                        </a:solidFill>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spcBef>
                          <a:spcPts val="0"/>
                        </a:spcBef>
                        <a:spcAft>
                          <a:spcPts val="0"/>
                        </a:spcAft>
                        <a:buNone/>
                      </a:pPr>
                      <a:r>
                        <a:rPr lang="en-US" sz="1050" b="0">
                          <a:solidFill>
                            <a:srgbClr val="595959"/>
                          </a:solidFill>
                          <a:latin typeface="Montserrat Light"/>
                          <a:ea typeface="Montserrat Light"/>
                          <a:cs typeface="Montserrat Light"/>
                          <a:sym typeface="Montserrat Light"/>
                        </a:rPr>
                        <a:t>Metodo attivo - Lavoro di ricerca</a:t>
                      </a:r>
                      <a:endParaRPr sz="1800">
                        <a:solidFill>
                          <a:srgbClr val="595959"/>
                        </a:solidFill>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40 schede di domande (4 per ogni partecipante)</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10 penne </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Cronometro</a:t>
                      </a:r>
                      <a:endParaRPr sz="1800">
                        <a:solidFill>
                          <a:srgbClr val="595959"/>
                        </a:solidFill>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5"/>
                  </a:ext>
                </a:extLst>
              </a:tr>
              <a:tr h="895875">
                <a:tc>
                  <a:txBody>
                    <a:bodyPr/>
                    <a:lstStyle/>
                    <a:p>
                      <a:pPr marL="0" marR="0" lvl="0" indent="0" algn="l" rtl="0">
                        <a:spcBef>
                          <a:spcPts val="0"/>
                        </a:spcBef>
                        <a:spcAft>
                          <a:spcPts val="0"/>
                        </a:spcAft>
                        <a:buNone/>
                      </a:pPr>
                      <a:r>
                        <a:rPr lang="en-US" sz="1050">
                          <a:solidFill>
                            <a:srgbClr val="595959"/>
                          </a:solidFill>
                          <a:latin typeface="Montserrat Light"/>
                          <a:ea typeface="Montserrat Light"/>
                          <a:cs typeface="Montserrat Light"/>
                          <a:sym typeface="Montserrat Light"/>
                        </a:rPr>
                        <a:t>30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Condividere le idee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Dibattito e incoraggiamento a condividere le idee. </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Arial"/>
                        <a:buNone/>
                      </a:pPr>
                      <a:r>
                        <a:rPr lang="en-US" sz="1050" b="0">
                          <a:solidFill>
                            <a:srgbClr val="595959"/>
                          </a:solidFill>
                          <a:latin typeface="Montserrat Light"/>
                          <a:ea typeface="Montserrat Light"/>
                          <a:cs typeface="Montserrat Light"/>
                          <a:sym typeface="Montserrat Light"/>
                        </a:rPr>
                        <a:t>Ogni partecipante deve avere accesso al gioco tramite il proprio account (è preferibile il computer).</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6"/>
                  </a:ext>
                </a:extLst>
              </a:tr>
              <a:tr h="256725">
                <a:tc gridSpan="6">
                  <a:txBody>
                    <a:bodyPr/>
                    <a:lstStyle/>
                    <a:p>
                      <a:pPr marL="0" marR="0" lvl="0" indent="0" algn="l" rtl="0">
                        <a:spcBef>
                          <a:spcPts val="0"/>
                        </a:spcBef>
                        <a:spcAft>
                          <a:spcPts val="0"/>
                        </a:spcAft>
                        <a:buNone/>
                      </a:pPr>
                      <a:endParaRPr sz="1200" b="1">
                        <a:solidFill>
                          <a:srgbClr val="595959"/>
                        </a:solidFill>
                        <a:latin typeface="Montserrat"/>
                        <a:ea typeface="Montserrat"/>
                        <a:cs typeface="Montserrat"/>
                        <a:sym typeface="Montserrat"/>
                      </a:endParaRPr>
                    </a:p>
                    <a:p>
                      <a:pPr marL="0" marR="0" lvl="0" indent="0" algn="l" rtl="0">
                        <a:spcBef>
                          <a:spcPts val="0"/>
                        </a:spcBef>
                        <a:spcAft>
                          <a:spcPts val="0"/>
                        </a:spcAft>
                        <a:buNone/>
                      </a:pPr>
                      <a:r>
                        <a:rPr lang="en-US" sz="1200" b="1">
                          <a:solidFill>
                            <a:srgbClr val="595959"/>
                          </a:solidFill>
                          <a:latin typeface="Montserrat"/>
                          <a:ea typeface="Montserrat"/>
                          <a:cs typeface="Montserrat"/>
                          <a:sym typeface="Montserrat"/>
                        </a:rPr>
                        <a:t>Totale: 2 ore e 15 minuti</a:t>
                      </a:r>
                      <a:endParaRPr/>
                    </a:p>
                    <a:p>
                      <a:pPr marL="0" marR="0" lvl="0" indent="0" algn="l" rtl="0">
                        <a:spcBef>
                          <a:spcPts val="0"/>
                        </a:spcBef>
                        <a:spcAft>
                          <a:spcPts val="0"/>
                        </a:spcAft>
                        <a:buNone/>
                      </a:pPr>
                      <a:endParaRPr sz="1200" b="1">
                        <a:solidFill>
                          <a:srgbClr val="595959"/>
                        </a:solidFill>
                        <a:latin typeface="Montserrat"/>
                        <a:ea typeface="Montserrat"/>
                        <a:cs typeface="Montserrat"/>
                        <a:sym typeface="Montserra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graphicFrame>
        <p:nvGraphicFramePr>
          <p:cNvPr id="530" name="Google Shape;530;p31"/>
          <p:cNvGraphicFramePr/>
          <p:nvPr>
            <p:extLst>
              <p:ext uri="{D42A27DB-BD31-4B8C-83A1-F6EECF244321}">
                <p14:modId xmlns:p14="http://schemas.microsoft.com/office/powerpoint/2010/main" val="124717273"/>
              </p:ext>
            </p:extLst>
          </p:nvPr>
        </p:nvGraphicFramePr>
        <p:xfrm>
          <a:off x="1401189" y="551301"/>
          <a:ext cx="9110025" cy="2463966"/>
        </p:xfrm>
        <a:graphic>
          <a:graphicData uri="http://schemas.openxmlformats.org/drawingml/2006/table">
            <a:tbl>
              <a:tblPr firstRow="1" firstCol="1" bandRow="1">
                <a:noFill/>
                <a:tableStyleId>{B2FE9B55-010F-48AC-81D2-7A34AD15536F}</a:tableStyleId>
              </a:tblPr>
              <a:tblGrid>
                <a:gridCol w="982025">
                  <a:extLst>
                    <a:ext uri="{9D8B030D-6E8A-4147-A177-3AD203B41FA5}">
                      <a16:colId xmlns:a16="http://schemas.microsoft.com/office/drawing/2014/main" val="20000"/>
                    </a:ext>
                  </a:extLst>
                </a:gridCol>
                <a:gridCol w="8128000">
                  <a:extLst>
                    <a:ext uri="{9D8B030D-6E8A-4147-A177-3AD203B41FA5}">
                      <a16:colId xmlns:a16="http://schemas.microsoft.com/office/drawing/2014/main" val="20001"/>
                    </a:ext>
                  </a:extLst>
                </a:gridCol>
              </a:tblGrid>
              <a:tr h="674775">
                <a:tc gridSpan="2">
                  <a:txBody>
                    <a:bodyPr/>
                    <a:lstStyle/>
                    <a:p>
                      <a:pPr marL="0" marR="0" lvl="0" indent="0" algn="ctr" rtl="0">
                        <a:lnSpc>
                          <a:spcPct val="107000"/>
                        </a:lnSpc>
                        <a:spcBef>
                          <a:spcPts val="0"/>
                        </a:spcBef>
                        <a:spcAft>
                          <a:spcPts val="0"/>
                        </a:spcAft>
                        <a:buClr>
                          <a:srgbClr val="595959"/>
                        </a:buClr>
                        <a:buSzPts val="1400"/>
                        <a:buFont typeface="Montserrat"/>
                        <a:buNone/>
                      </a:pPr>
                      <a:r>
                        <a:rPr lang="en-US" sz="1400" b="0" dirty="0" err="1">
                          <a:solidFill>
                            <a:schemeClr val="tx1">
                              <a:lumMod val="50000"/>
                              <a:lumOff val="50000"/>
                            </a:schemeClr>
                          </a:solidFill>
                          <a:latin typeface="Montserrat"/>
                          <a:ea typeface="Montserrat"/>
                          <a:cs typeface="Montserrat"/>
                          <a:sym typeface="Montserrat"/>
                        </a:rPr>
                        <a:t>Chiar</a:t>
                      </a:r>
                      <a:r>
                        <a:rPr lang="en-US" b="0" dirty="0" err="1">
                          <a:solidFill>
                            <a:schemeClr val="tx1">
                              <a:lumMod val="50000"/>
                              <a:lumOff val="50000"/>
                            </a:schemeClr>
                          </a:solidFill>
                          <a:latin typeface="Montserrat"/>
                          <a:ea typeface="Montserrat"/>
                          <a:cs typeface="Montserrat"/>
                          <a:sym typeface="Montserrat"/>
                        </a:rPr>
                        <a:t>ire</a:t>
                      </a:r>
                      <a:r>
                        <a:rPr lang="en-US" b="0" dirty="0">
                          <a:solidFill>
                            <a:schemeClr val="tx1">
                              <a:lumMod val="50000"/>
                              <a:lumOff val="50000"/>
                            </a:schemeClr>
                          </a:solidFill>
                          <a:latin typeface="Montserrat"/>
                          <a:ea typeface="Montserrat"/>
                          <a:cs typeface="Montserrat"/>
                          <a:sym typeface="Montserrat"/>
                        </a:rPr>
                        <a:t> </a:t>
                      </a:r>
                      <a:r>
                        <a:rPr lang="en-US" b="0" dirty="0" err="1">
                          <a:solidFill>
                            <a:schemeClr val="tx1">
                              <a:lumMod val="50000"/>
                              <a:lumOff val="50000"/>
                            </a:schemeClr>
                          </a:solidFill>
                          <a:latin typeface="Montserrat"/>
                          <a:ea typeface="Montserrat"/>
                          <a:cs typeface="Montserrat"/>
                          <a:sym typeface="Montserrat"/>
                        </a:rPr>
                        <a:t>i</a:t>
                      </a:r>
                      <a:r>
                        <a:rPr lang="en-US" b="0" dirty="0">
                          <a:solidFill>
                            <a:schemeClr val="tx1">
                              <a:lumMod val="50000"/>
                              <a:lumOff val="50000"/>
                            </a:schemeClr>
                          </a:solidFill>
                          <a:latin typeface="Montserrat"/>
                          <a:ea typeface="Montserrat"/>
                          <a:cs typeface="Montserrat"/>
                          <a:sym typeface="Montserrat"/>
                        </a:rPr>
                        <a:t> </a:t>
                      </a:r>
                      <a:r>
                        <a:rPr lang="en-US" b="0" dirty="0" err="1">
                          <a:solidFill>
                            <a:schemeClr val="tx1">
                              <a:lumMod val="50000"/>
                              <a:lumOff val="50000"/>
                            </a:schemeClr>
                          </a:solidFill>
                          <a:latin typeface="Montserrat"/>
                          <a:ea typeface="Montserrat"/>
                          <a:cs typeface="Montserrat"/>
                          <a:sym typeface="Montserrat"/>
                        </a:rPr>
                        <a:t>dubbi</a:t>
                      </a:r>
                      <a:endParaRPr dirty="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extLst>
                  <a:ext uri="{0D108BD9-81ED-4DB2-BD59-A6C34878D82A}">
                    <a16:rowId xmlns:a16="http://schemas.microsoft.com/office/drawing/2014/main" val="10000"/>
                  </a:ext>
                </a:extLst>
              </a:tr>
              <a:tr h="719450">
                <a:tc gridSpan="2">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50000"/>
                              <a:lumOff val="50000"/>
                            </a:schemeClr>
                          </a:solidFill>
                          <a:latin typeface="Montserrat"/>
                          <a:ea typeface="Montserrat"/>
                          <a:cs typeface="Montserrat"/>
                          <a:sym typeface="Montserrat"/>
                        </a:rPr>
                        <a:t>Descrizione</a:t>
                      </a:r>
                      <a:br>
                        <a:rPr lang="en-US" sz="1050" b="0" dirty="0">
                          <a:solidFill>
                            <a:schemeClr val="tx1">
                              <a:lumMod val="50000"/>
                              <a:lumOff val="50000"/>
                            </a:schemeClr>
                          </a:solidFill>
                          <a:latin typeface="Montserrat Light"/>
                          <a:ea typeface="Montserrat Light"/>
                          <a:cs typeface="Montserrat Light"/>
                          <a:sym typeface="Montserrat Light"/>
                        </a:rPr>
                      </a:br>
                      <a:r>
                        <a:rPr lang="en-US" sz="1050" b="0" dirty="0">
                          <a:solidFill>
                            <a:schemeClr val="tx1">
                              <a:lumMod val="50000"/>
                              <a:lumOff val="50000"/>
                            </a:schemeClr>
                          </a:solidFill>
                          <a:latin typeface="Montserrat Light"/>
                          <a:ea typeface="Montserrat Light"/>
                          <a:cs typeface="Montserrat Light"/>
                          <a:sym typeface="Montserrat Light"/>
                        </a:rPr>
                        <a:t>Questa </a:t>
                      </a:r>
                      <a:r>
                        <a:rPr lang="en-US" sz="1050" b="0" dirty="0" err="1">
                          <a:solidFill>
                            <a:schemeClr val="tx1">
                              <a:lumMod val="50000"/>
                              <a:lumOff val="50000"/>
                            </a:schemeClr>
                          </a:solidFill>
                          <a:latin typeface="Montserrat Light"/>
                          <a:ea typeface="Montserrat Light"/>
                          <a:cs typeface="Montserrat Light"/>
                          <a:sym typeface="Montserrat Light"/>
                        </a:rPr>
                        <a:t>attività</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iniziale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suggerisce</a:t>
                      </a:r>
                      <a:r>
                        <a:rPr lang="en-US" sz="1050" b="0" dirty="0">
                          <a:solidFill>
                            <a:schemeClr val="tx1">
                              <a:lumMod val="50000"/>
                              <a:lumOff val="50000"/>
                            </a:schemeClr>
                          </a:solidFill>
                          <a:latin typeface="Montserrat Light"/>
                          <a:ea typeface="Montserrat Light"/>
                          <a:cs typeface="Montserrat Light"/>
                          <a:sym typeface="Montserrat Light"/>
                        </a:rPr>
                        <a:t> un </a:t>
                      </a:r>
                      <a:r>
                        <a:rPr lang="en-US" sz="1050" b="0" dirty="0" err="1">
                          <a:solidFill>
                            <a:schemeClr val="tx1">
                              <a:lumMod val="50000"/>
                              <a:lumOff val="50000"/>
                            </a:schemeClr>
                          </a:solidFill>
                          <a:latin typeface="Montserrat Light"/>
                          <a:ea typeface="Montserrat Light"/>
                          <a:cs typeface="Montserrat Light"/>
                          <a:sym typeface="Montserrat Light"/>
                        </a:rPr>
                        <a:t>metodo</a:t>
                      </a:r>
                      <a:r>
                        <a:rPr lang="en-US" sz="1050" b="0" dirty="0">
                          <a:solidFill>
                            <a:schemeClr val="tx1">
                              <a:lumMod val="50000"/>
                              <a:lumOff val="50000"/>
                            </a:schemeClr>
                          </a:solidFill>
                          <a:latin typeface="Montserrat Light"/>
                          <a:ea typeface="Montserrat Light"/>
                          <a:cs typeface="Montserrat Light"/>
                          <a:sym typeface="Montserrat Light"/>
                        </a:rPr>
                        <a:t> per </a:t>
                      </a:r>
                      <a:r>
                        <a:rPr lang="en-US" sz="1050" b="0" dirty="0" err="1">
                          <a:solidFill>
                            <a:schemeClr val="tx1">
                              <a:lumMod val="50000"/>
                              <a:lumOff val="50000"/>
                            </a:schemeClr>
                          </a:solidFill>
                          <a:latin typeface="Montserrat Light"/>
                          <a:ea typeface="Montserrat Light"/>
                          <a:cs typeface="Montserrat Light"/>
                          <a:sym typeface="Montserrat Light"/>
                        </a:rPr>
                        <a:t>mettere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coloro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che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partecipano</a:t>
                      </a:r>
                      <a:r>
                        <a:rPr lang="en-US" sz="1050" b="0" dirty="0">
                          <a:solidFill>
                            <a:schemeClr val="tx1">
                              <a:lumMod val="50000"/>
                              <a:lumOff val="50000"/>
                            </a:schemeClr>
                          </a:solidFill>
                          <a:latin typeface="Montserrat Light"/>
                          <a:ea typeface="Montserrat Light"/>
                          <a:cs typeface="Montserrat Light"/>
                          <a:sym typeface="Montserrat Light"/>
                        </a:rPr>
                        <a:t>  a proprio agio e </a:t>
                      </a:r>
                      <a:r>
                        <a:rPr lang="en-US" sz="1050" b="0" dirty="0" err="1">
                          <a:solidFill>
                            <a:schemeClr val="tx1">
                              <a:lumMod val="50000"/>
                              <a:lumOff val="50000"/>
                            </a:schemeClr>
                          </a:solidFill>
                          <a:latin typeface="Montserrat Light"/>
                          <a:ea typeface="Montserrat Light"/>
                          <a:cs typeface="Montserrat Light"/>
                          <a:sym typeface="Montserrat Light"/>
                        </a:rPr>
                        <a:t>iniziare</a:t>
                      </a:r>
                      <a:r>
                        <a:rPr lang="en-US" sz="1050" b="0" dirty="0">
                          <a:solidFill>
                            <a:schemeClr val="tx1">
                              <a:lumMod val="50000"/>
                              <a:lumOff val="50000"/>
                            </a:schemeClr>
                          </a:solidFill>
                          <a:latin typeface="Montserrat Light"/>
                          <a:ea typeface="Montserrat Light"/>
                          <a:cs typeface="Montserrat Light"/>
                          <a:sym typeface="Montserrat Light"/>
                        </a:rPr>
                        <a:t> a </a:t>
                      </a:r>
                      <a:r>
                        <a:rPr lang="en-US" sz="1050" b="0" dirty="0" err="1">
                          <a:solidFill>
                            <a:schemeClr val="tx1">
                              <a:lumMod val="50000"/>
                              <a:lumOff val="50000"/>
                            </a:schemeClr>
                          </a:solidFill>
                          <a:latin typeface="Montserrat Light"/>
                          <a:ea typeface="Montserrat Light"/>
                          <a:cs typeface="Montserrat Light"/>
                          <a:sym typeface="Montserrat Light"/>
                        </a:rPr>
                        <a:t>interagire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attraverso</a:t>
                      </a:r>
                      <a:r>
                        <a:rPr lang="en-US" sz="1050" b="0" dirty="0">
                          <a:solidFill>
                            <a:schemeClr val="tx1">
                              <a:lumMod val="50000"/>
                              <a:lumOff val="50000"/>
                            </a:schemeClr>
                          </a:solidFill>
                          <a:latin typeface="Montserrat Light"/>
                          <a:ea typeface="Montserrat Light"/>
                          <a:cs typeface="Montserrat Light"/>
                          <a:sym typeface="Montserrat Light"/>
                        </a:rPr>
                        <a:t> lo </a:t>
                      </a:r>
                      <a:r>
                        <a:rPr lang="en-US" sz="1050" b="0" dirty="0" err="1">
                          <a:solidFill>
                            <a:schemeClr val="tx1">
                              <a:lumMod val="50000"/>
                              <a:lumOff val="50000"/>
                            </a:schemeClr>
                          </a:solidFill>
                          <a:latin typeface="Montserrat Light"/>
                          <a:ea typeface="Montserrat Light"/>
                          <a:cs typeface="Montserrat Light"/>
                          <a:sym typeface="Montserrat Light"/>
                        </a:rPr>
                        <a:t>scambio</a:t>
                      </a:r>
                      <a:r>
                        <a:rPr lang="en-US" sz="1050" b="0" dirty="0">
                          <a:solidFill>
                            <a:schemeClr val="tx1">
                              <a:lumMod val="50000"/>
                              <a:lumOff val="50000"/>
                            </a:schemeClr>
                          </a:solidFill>
                          <a:latin typeface="Montserrat Light"/>
                          <a:ea typeface="Montserrat Light"/>
                          <a:cs typeface="Montserrat Light"/>
                          <a:sym typeface="Montserrat Light"/>
                        </a:rPr>
                        <a:t> di </a:t>
                      </a:r>
                      <a:r>
                        <a:rPr lang="en-US" sz="1050" b="0" dirty="0" err="1">
                          <a:solidFill>
                            <a:schemeClr val="tx1">
                              <a:lumMod val="50000"/>
                              <a:lumOff val="50000"/>
                            </a:schemeClr>
                          </a:solidFill>
                          <a:latin typeface="Montserrat Light"/>
                          <a:ea typeface="Montserrat Light"/>
                          <a:cs typeface="Montserrat Light"/>
                          <a:sym typeface="Montserrat Light"/>
                        </a:rPr>
                        <a:t>informazioni</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esperienze</a:t>
                      </a:r>
                      <a:r>
                        <a:rPr lang="en-US" sz="1050" b="0" dirty="0">
                          <a:solidFill>
                            <a:schemeClr val="tx1">
                              <a:lumMod val="50000"/>
                              <a:lumOff val="50000"/>
                            </a:schemeClr>
                          </a:solidFill>
                          <a:latin typeface="Montserrat Light"/>
                          <a:ea typeface="Montserrat Light"/>
                          <a:cs typeface="Montserrat Light"/>
                          <a:sym typeface="Montserrat Light"/>
                        </a:rPr>
                        <a:t> e idee.</a:t>
                      </a:r>
                      <a:endParaRPr sz="1050" b="0" dirty="0">
                        <a:solidFill>
                          <a:schemeClr val="tx1">
                            <a:lumMod val="50000"/>
                            <a:lumOff val="50000"/>
                          </a:schemeClr>
                        </a:solidFill>
                        <a:latin typeface="Montserrat Light"/>
                        <a:ea typeface="Montserrat Light"/>
                        <a:cs typeface="Montserrat Light"/>
                        <a:sym typeface="Montserrat Light"/>
                      </a:endParaRPr>
                    </a:p>
                    <a:p>
                      <a:pPr marL="0" marR="0" lvl="0" indent="0" algn="l" rtl="0">
                        <a:lnSpc>
                          <a:spcPct val="100000"/>
                        </a:lnSpc>
                        <a:spcBef>
                          <a:spcPts val="0"/>
                        </a:spcBef>
                        <a:spcAft>
                          <a:spcPts val="0"/>
                        </a:spcAft>
                        <a:buClr>
                          <a:srgbClr val="595959"/>
                        </a:buClr>
                        <a:buSzPts val="1050"/>
                        <a:buFont typeface="Montserrat Light"/>
                        <a:buNone/>
                      </a:pPr>
                      <a:r>
                        <a:rPr lang="en-US" sz="1050" b="0" dirty="0">
                          <a:solidFill>
                            <a:schemeClr val="tx1">
                              <a:lumMod val="50000"/>
                              <a:lumOff val="50000"/>
                            </a:schemeClr>
                          </a:solidFill>
                          <a:latin typeface="Montserrat Light"/>
                          <a:ea typeface="Montserrat Light"/>
                          <a:cs typeface="Montserrat Light"/>
                          <a:sym typeface="Montserrat Light"/>
                        </a:rPr>
                        <a:t> </a:t>
                      </a: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294850">
                <a:tc>
                  <a:txBody>
                    <a:bodyPr/>
                    <a:lstStyle/>
                    <a:p>
                      <a:pPr marL="0" marR="0" lvl="0" indent="0" algn="l" rtl="0">
                        <a:spcBef>
                          <a:spcPts val="0"/>
                        </a:spcBef>
                        <a:spcAft>
                          <a:spcPts val="0"/>
                        </a:spcAft>
                        <a:buNone/>
                      </a:pPr>
                      <a:endParaRPr sz="1800">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lumMod val="50000"/>
                              <a:lumOff val="50000"/>
                            </a:schemeClr>
                          </a:solidFill>
                          <a:latin typeface="Montserrat Light"/>
                          <a:ea typeface="Montserrat Light"/>
                          <a:cs typeface="Montserrat Light"/>
                          <a:sym typeface="Montserrat Light"/>
                        </a:rPr>
                        <a:t>Passi</a:t>
                      </a:r>
                      <a:endParaRPr>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23700">
                <a:tc>
                  <a:txBody>
                    <a:bodyPr/>
                    <a:lstStyle/>
                    <a:p>
                      <a:pPr marL="0" marR="0" lvl="0" indent="0" algn="l" rtl="0">
                        <a:spcBef>
                          <a:spcPts val="0"/>
                        </a:spcBef>
                        <a:spcAft>
                          <a:spcPts val="0"/>
                        </a:spcAft>
                        <a:buNone/>
                      </a:pPr>
                      <a:endParaRPr sz="180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dirty="0">
                          <a:solidFill>
                            <a:schemeClr val="tx1">
                              <a:lumMod val="50000"/>
                              <a:lumOff val="50000"/>
                            </a:schemeClr>
                          </a:solidFill>
                          <a:latin typeface="Montserrat Light"/>
                          <a:ea typeface="Montserrat Light"/>
                          <a:cs typeface="Montserrat Light"/>
                          <a:sym typeface="Montserrat Light"/>
                        </a:rPr>
                        <a:t>Chi </a:t>
                      </a:r>
                      <a:r>
                        <a:rPr lang="en-US" sz="1050" dirty="0" err="1">
                          <a:solidFill>
                            <a:schemeClr val="tx1">
                              <a:lumMod val="50000"/>
                              <a:lumOff val="50000"/>
                            </a:schemeClr>
                          </a:solidFill>
                          <a:latin typeface="Montserrat Light"/>
                          <a:ea typeface="Montserrat Light"/>
                          <a:cs typeface="Montserrat Light"/>
                          <a:sym typeface="Montserrat Light"/>
                        </a:rPr>
                        <a:t>coordina</a:t>
                      </a:r>
                      <a:r>
                        <a:rPr lang="en-US" sz="1050" dirty="0">
                          <a:solidFill>
                            <a:schemeClr val="tx1">
                              <a:lumMod val="50000"/>
                              <a:lumOff val="50000"/>
                            </a:schemeClr>
                          </a:solidFill>
                          <a:latin typeface="Montserrat Light"/>
                          <a:ea typeface="Montserrat Light"/>
                          <a:cs typeface="Montserrat Light"/>
                          <a:sym typeface="Montserrat Light"/>
                        </a:rPr>
                        <a:t> la </a:t>
                      </a:r>
                      <a:r>
                        <a:rPr lang="en-US" sz="1050" dirty="0" err="1">
                          <a:solidFill>
                            <a:schemeClr val="tx1">
                              <a:lumMod val="50000"/>
                              <a:lumOff val="50000"/>
                            </a:schemeClr>
                          </a:solidFill>
                          <a:latin typeface="Montserrat Light"/>
                          <a:ea typeface="Montserrat Light"/>
                          <a:cs typeface="Montserrat Light"/>
                          <a:sym typeface="Montserrat Light"/>
                        </a:rPr>
                        <a:t>sessione</a:t>
                      </a:r>
                      <a:r>
                        <a:rPr lang="en-US" sz="105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risponderà</a:t>
                      </a:r>
                      <a:r>
                        <a:rPr lang="en-US" sz="1050" b="0" dirty="0">
                          <a:solidFill>
                            <a:schemeClr val="tx1">
                              <a:lumMod val="50000"/>
                              <a:lumOff val="50000"/>
                            </a:schemeClr>
                          </a:solidFill>
                          <a:latin typeface="Montserrat Light"/>
                          <a:ea typeface="Montserrat Light"/>
                          <a:cs typeface="Montserrat Light"/>
                          <a:sym typeface="Montserrat Light"/>
                        </a:rPr>
                        <a:t> a </a:t>
                      </a:r>
                      <a:r>
                        <a:rPr lang="en-US" sz="1050" b="0" dirty="0" err="1">
                          <a:solidFill>
                            <a:schemeClr val="tx1">
                              <a:lumMod val="50000"/>
                              <a:lumOff val="50000"/>
                            </a:schemeClr>
                          </a:solidFill>
                          <a:latin typeface="Montserrat Light"/>
                          <a:ea typeface="Montserrat Light"/>
                          <a:cs typeface="Montserrat Light"/>
                          <a:sym typeface="Montserrat Light"/>
                        </a:rPr>
                        <a:t>qualsiasi</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domanda</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dirty="0" err="1">
                          <a:solidFill>
                            <a:schemeClr val="tx1">
                              <a:lumMod val="50000"/>
                              <a:lumOff val="50000"/>
                            </a:schemeClr>
                          </a:solidFill>
                          <a:latin typeface="Montserrat Light"/>
                          <a:ea typeface="Montserrat Light"/>
                          <a:cs typeface="Montserrat Light"/>
                          <a:sym typeface="Montserrat Light"/>
                        </a:rPr>
                        <a:t>sorta</a:t>
                      </a:r>
                      <a:r>
                        <a:rPr lang="en-US" sz="1050" dirty="0">
                          <a:solidFill>
                            <a:schemeClr val="tx1">
                              <a:lumMod val="50000"/>
                              <a:lumOff val="50000"/>
                            </a:schemeClr>
                          </a:solidFill>
                          <a:latin typeface="Montserrat Light"/>
                          <a:ea typeface="Montserrat Light"/>
                          <a:cs typeface="Montserrat Light"/>
                          <a:sym typeface="Montserrat Light"/>
                        </a:rPr>
                        <a:t> </a:t>
                      </a:r>
                      <a:r>
                        <a:rPr lang="en-US" sz="1050" dirty="0" err="1">
                          <a:solidFill>
                            <a:schemeClr val="tx1">
                              <a:lumMod val="50000"/>
                              <a:lumOff val="50000"/>
                            </a:schemeClr>
                          </a:solidFill>
                          <a:latin typeface="Montserrat Light"/>
                          <a:ea typeface="Montserrat Light"/>
                          <a:cs typeface="Montserrat Light"/>
                          <a:sym typeface="Montserrat Light"/>
                        </a:rPr>
                        <a:t>all’interno</a:t>
                      </a:r>
                      <a:r>
                        <a:rPr lang="en-US" sz="1050" dirty="0">
                          <a:solidFill>
                            <a:schemeClr val="tx1">
                              <a:lumMod val="50000"/>
                              <a:lumOff val="50000"/>
                            </a:schemeClr>
                          </a:solidFill>
                          <a:latin typeface="Montserrat Light"/>
                          <a:ea typeface="Montserrat Light"/>
                          <a:cs typeface="Montserrat Light"/>
                          <a:sym typeface="Montserrat Light"/>
                        </a:rPr>
                        <a:t> del </a:t>
                      </a:r>
                      <a:r>
                        <a:rPr lang="en-US" sz="1050" dirty="0" err="1">
                          <a:solidFill>
                            <a:schemeClr val="tx1">
                              <a:lumMod val="50000"/>
                              <a:lumOff val="50000"/>
                            </a:schemeClr>
                          </a:solidFill>
                          <a:latin typeface="Montserrat Light"/>
                          <a:ea typeface="Montserrat Light"/>
                          <a:cs typeface="Montserrat Light"/>
                          <a:sym typeface="Montserrat Light"/>
                        </a:rPr>
                        <a:t>gruppo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dirty="0" err="1">
                          <a:solidFill>
                            <a:schemeClr val="tx1">
                              <a:lumMod val="50000"/>
                              <a:lumOff val="50000"/>
                            </a:schemeClr>
                          </a:solidFill>
                          <a:latin typeface="Montserrat Light"/>
                          <a:ea typeface="Montserrat Light"/>
                          <a:cs typeface="Montserrat Light"/>
                          <a:sym typeface="Montserrat Light"/>
                        </a:rPr>
                        <a:t>sull’attività</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Fornirà</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inoltre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i</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dettagli</a:t>
                      </a:r>
                      <a:r>
                        <a:rPr lang="en-US" sz="1050" b="0" dirty="0">
                          <a:solidFill>
                            <a:schemeClr val="tx1">
                              <a:lumMod val="50000"/>
                              <a:lumOff val="50000"/>
                            </a:schemeClr>
                          </a:solidFill>
                          <a:latin typeface="Montserrat Light"/>
                          <a:ea typeface="Montserrat Light"/>
                          <a:cs typeface="Montserrat Light"/>
                          <a:sym typeface="Montserrat Light"/>
                        </a:rPr>
                        <a:t> di </a:t>
                      </a:r>
                      <a:r>
                        <a:rPr lang="en-US" sz="1050" b="0" dirty="0" err="1">
                          <a:solidFill>
                            <a:schemeClr val="tx1">
                              <a:lumMod val="50000"/>
                              <a:lumOff val="50000"/>
                            </a:schemeClr>
                          </a:solidFill>
                          <a:latin typeface="Montserrat Light"/>
                          <a:ea typeface="Montserrat Light"/>
                          <a:cs typeface="Montserrat Light"/>
                          <a:sym typeface="Montserrat Light"/>
                        </a:rPr>
                        <a:t>contatto</a:t>
                      </a:r>
                      <a:r>
                        <a:rPr lang="en-US" sz="1050" b="0" dirty="0">
                          <a:solidFill>
                            <a:schemeClr val="tx1">
                              <a:lumMod val="50000"/>
                              <a:lumOff val="50000"/>
                            </a:schemeClr>
                          </a:solidFill>
                          <a:latin typeface="Montserrat Light"/>
                          <a:ea typeface="Montserrat Light"/>
                          <a:cs typeface="Montserrat Light"/>
                          <a:sym typeface="Montserrat Light"/>
                        </a:rPr>
                        <a:t> in </a:t>
                      </a:r>
                      <a:r>
                        <a:rPr lang="en-US" sz="1050" b="0" dirty="0" err="1">
                          <a:solidFill>
                            <a:schemeClr val="tx1">
                              <a:lumMod val="50000"/>
                              <a:lumOff val="50000"/>
                            </a:schemeClr>
                          </a:solidFill>
                          <a:latin typeface="Montserrat Light"/>
                          <a:ea typeface="Montserrat Light"/>
                          <a:cs typeface="Montserrat Light"/>
                          <a:sym typeface="Montserrat Light"/>
                        </a:rPr>
                        <a:t>caso</a:t>
                      </a:r>
                      <a:r>
                        <a:rPr lang="en-US" sz="1050" b="0" dirty="0">
                          <a:solidFill>
                            <a:schemeClr val="tx1">
                              <a:lumMod val="50000"/>
                              <a:lumOff val="50000"/>
                            </a:schemeClr>
                          </a:solidFill>
                          <a:latin typeface="Montserrat Light"/>
                          <a:ea typeface="Montserrat Light"/>
                          <a:cs typeface="Montserrat Light"/>
                          <a:sym typeface="Montserrat Light"/>
                        </a:rPr>
                        <a:t> di </a:t>
                      </a:r>
                      <a:r>
                        <a:rPr lang="en-US" sz="1050" b="0" dirty="0" err="1">
                          <a:solidFill>
                            <a:schemeClr val="tx1">
                              <a:lumMod val="50000"/>
                              <a:lumOff val="50000"/>
                            </a:schemeClr>
                          </a:solidFill>
                          <a:latin typeface="Montserrat Light"/>
                          <a:ea typeface="Montserrat Light"/>
                          <a:cs typeface="Montserrat Light"/>
                          <a:sym typeface="Montserrat Light"/>
                        </a:rPr>
                        <a:t>dubbi</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durante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l'esecuzione</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dirty="0" err="1">
                          <a:solidFill>
                            <a:schemeClr val="tx1">
                              <a:lumMod val="50000"/>
                              <a:lumOff val="50000"/>
                            </a:schemeClr>
                          </a:solidFill>
                          <a:latin typeface="Montserrat Light"/>
                          <a:ea typeface="Montserrat Light"/>
                          <a:cs typeface="Montserrat Light"/>
                          <a:sym typeface="Montserrat Light"/>
                        </a:rPr>
                        <a:t>dell'attività</a:t>
                      </a:r>
                      <a:r>
                        <a:rPr lang="en-US" sz="1050" dirty="0">
                          <a:solidFill>
                            <a:schemeClr val="tx1">
                              <a:lumMod val="50000"/>
                              <a:lumOff val="50000"/>
                            </a:schemeClr>
                          </a:solidFill>
                          <a:latin typeface="Montserrat Light"/>
                          <a:ea typeface="Montserrat Light"/>
                          <a:cs typeface="Montserrat Light"/>
                          <a:sym typeface="Montserrat Light"/>
                        </a:rPr>
                        <a:t> </a:t>
                      </a:r>
                      <a:r>
                        <a:rPr lang="en-US" sz="1050" dirty="0" err="1">
                          <a:solidFill>
                            <a:schemeClr val="tx1">
                              <a:lumMod val="50000"/>
                              <a:lumOff val="50000"/>
                            </a:schemeClr>
                          </a:solidFill>
                          <a:latin typeface="Montserrat Light"/>
                          <a:ea typeface="Montserrat Light"/>
                          <a:cs typeface="Montserrat Light"/>
                          <a:sym typeface="Montserrat Light"/>
                        </a:rPr>
                        <a:t>stessa</a:t>
                      </a:r>
                      <a:r>
                        <a:rPr lang="en-US" sz="1050" dirty="0">
                          <a:solidFill>
                            <a:schemeClr val="tx1">
                              <a:lumMod val="50000"/>
                              <a:lumOff val="50000"/>
                            </a:schemeClr>
                          </a:solidFill>
                          <a:latin typeface="Montserrat Light"/>
                          <a:ea typeface="Montserrat Light"/>
                          <a:cs typeface="Montserrat Light"/>
                          <a:sym typeface="Montserrat Light"/>
                        </a:rPr>
                        <a:t>.</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L'argomento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sarà</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principalmente</a:t>
                      </a:r>
                      <a:r>
                        <a:rPr lang="en-US" sz="1050" b="0" dirty="0">
                          <a:solidFill>
                            <a:schemeClr val="tx1">
                              <a:lumMod val="50000"/>
                              <a:lumOff val="50000"/>
                            </a:schemeClr>
                          </a:solidFill>
                          <a:latin typeface="Montserrat Light"/>
                          <a:ea typeface="Montserrat Light"/>
                          <a:cs typeface="Montserrat Light"/>
                          <a:sym typeface="Montserrat Light"/>
                        </a:rPr>
                        <a:t> il </a:t>
                      </a:r>
                      <a:r>
                        <a:rPr lang="en-US" sz="1050" b="0" dirty="0" err="1">
                          <a:solidFill>
                            <a:schemeClr val="tx1">
                              <a:lumMod val="50000"/>
                              <a:lumOff val="50000"/>
                            </a:schemeClr>
                          </a:solidFill>
                          <a:latin typeface="Montserrat Light"/>
                          <a:ea typeface="Montserrat Light"/>
                          <a:cs typeface="Montserrat Light"/>
                          <a:sym typeface="Montserrat Light"/>
                        </a:rPr>
                        <a:t>metodo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Affermativo</a:t>
                      </a:r>
                      <a:r>
                        <a:rPr lang="en-US" sz="1050" b="0" dirty="0">
                          <a:solidFill>
                            <a:schemeClr val="tx1">
                              <a:lumMod val="50000"/>
                              <a:lumOff val="50000"/>
                            </a:schemeClr>
                          </a:solidFill>
                          <a:latin typeface="Montserrat Light"/>
                          <a:ea typeface="Montserrat Light"/>
                          <a:cs typeface="Montserrat Light"/>
                          <a:sym typeface="Montserrat Light"/>
                        </a:rPr>
                        <a:t> - </a:t>
                      </a:r>
                      <a:r>
                        <a:rPr lang="en-US" sz="1050" b="0" dirty="0" err="1">
                          <a:solidFill>
                            <a:schemeClr val="tx1">
                              <a:lumMod val="50000"/>
                              <a:lumOff val="50000"/>
                            </a:schemeClr>
                          </a:solidFill>
                          <a:latin typeface="Montserrat Light"/>
                          <a:ea typeface="Montserrat Light"/>
                          <a:cs typeface="Montserrat Light"/>
                          <a:sym typeface="Montserrat Light"/>
                        </a:rPr>
                        <a:t>Dimostrativo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contatto</a:t>
                      </a:r>
                      <a:r>
                        <a:rPr lang="en-US" sz="1050" b="0" dirty="0">
                          <a:solidFill>
                            <a:schemeClr val="tx1">
                              <a:lumMod val="50000"/>
                              <a:lumOff val="50000"/>
                            </a:schemeClr>
                          </a:solidFill>
                          <a:latin typeface="Montserrat Light"/>
                          <a:ea typeface="Montserrat Light"/>
                          <a:cs typeface="Montserrat Light"/>
                          <a:sym typeface="Montserrat Light"/>
                        </a:rPr>
                        <a:t> e </a:t>
                      </a:r>
                      <a:r>
                        <a:rPr lang="en-US" sz="1050" b="0" dirty="0" err="1">
                          <a:solidFill>
                            <a:schemeClr val="tx1">
                              <a:lumMod val="50000"/>
                              <a:lumOff val="50000"/>
                            </a:schemeClr>
                          </a:solidFill>
                          <a:latin typeface="Montserrat Light"/>
                          <a:ea typeface="Montserrat Light"/>
                          <a:cs typeface="Montserrat Light"/>
                          <a:sym typeface="Montserrat Light"/>
                        </a:rPr>
                        <a:t>supporto</a:t>
                      </a:r>
                      <a:r>
                        <a:rPr lang="en-US" sz="1050" b="0" dirty="0">
                          <a:solidFill>
                            <a:schemeClr val="tx1">
                              <a:lumMod val="50000"/>
                              <a:lumOff val="50000"/>
                            </a:schemeClr>
                          </a:solidFill>
                          <a:latin typeface="Montserrat Light"/>
                          <a:ea typeface="Montserrat Light"/>
                          <a:cs typeface="Montserrat Light"/>
                          <a:sym typeface="Montserrat Light"/>
                        </a:rPr>
                        <a:t> </a:t>
                      </a:r>
                      <a:r>
                        <a:rPr lang="en-US" sz="1050" b="0" dirty="0" err="1">
                          <a:solidFill>
                            <a:schemeClr val="tx1">
                              <a:lumMod val="50000"/>
                              <a:lumOff val="50000"/>
                            </a:schemeClr>
                          </a:solidFill>
                          <a:latin typeface="Montserrat Light"/>
                          <a:ea typeface="Montserrat Light"/>
                          <a:cs typeface="Montserrat Light"/>
                          <a:sym typeface="Montserrat Light"/>
                        </a:rPr>
                        <a:t>individuale</a:t>
                      </a:r>
                      <a:r>
                        <a:rPr lang="en-US" sz="1050" b="0" dirty="0">
                          <a:solidFill>
                            <a:schemeClr val="tx1">
                              <a:lumMod val="50000"/>
                              <a:lumOff val="50000"/>
                            </a:schemeClr>
                          </a:solidFill>
                          <a:latin typeface="Montserrat Light"/>
                          <a:ea typeface="Montserrat Light"/>
                          <a:cs typeface="Montserrat Light"/>
                          <a:sym typeface="Montserrat Light"/>
                        </a:rPr>
                        <a:t> e di </a:t>
                      </a:r>
                      <a:r>
                        <a:rPr lang="en-US" sz="1050" b="0" dirty="0" err="1">
                          <a:solidFill>
                            <a:schemeClr val="tx1">
                              <a:lumMod val="50000"/>
                              <a:lumOff val="50000"/>
                            </a:schemeClr>
                          </a:solidFill>
                          <a:latin typeface="Montserrat Light"/>
                          <a:ea typeface="Montserrat Light"/>
                          <a:cs typeface="Montserrat Light"/>
                          <a:sym typeface="Montserrat Light"/>
                        </a:rPr>
                        <a:t>gruppo</a:t>
                      </a:r>
                      <a:r>
                        <a:rPr lang="en-US" sz="1050" b="0" dirty="0">
                          <a:solidFill>
                            <a:schemeClr val="tx1">
                              <a:lumMod val="50000"/>
                              <a:lumOff val="50000"/>
                            </a:schemeClr>
                          </a:solidFill>
                          <a:latin typeface="Montserrat Light"/>
                          <a:ea typeface="Montserrat Light"/>
                          <a:cs typeface="Montserrat Light"/>
                          <a:sym typeface="Montserrat Light"/>
                        </a:rPr>
                        <a:t>. </a:t>
                      </a:r>
                      <a:endParaRPr sz="1050" b="0" dirty="0">
                        <a:solidFill>
                          <a:schemeClr val="tx1">
                            <a:lumMod val="50000"/>
                            <a:lumOff val="50000"/>
                          </a:schemeClr>
                        </a:solidFill>
                        <a:latin typeface="Montserrat Light"/>
                        <a:ea typeface="Montserrat Light"/>
                        <a:cs typeface="Montserrat Light"/>
                        <a:sym typeface="Montserrat Light"/>
                      </a:endParaRPr>
                    </a:p>
                    <a:p>
                      <a:pPr marL="228600" marR="0" lvl="0" indent="-161925" algn="l" rtl="0">
                        <a:lnSpc>
                          <a:spcPct val="107000"/>
                        </a:lnSpc>
                        <a:spcBef>
                          <a:spcPts val="800"/>
                        </a:spcBef>
                        <a:spcAft>
                          <a:spcPts val="0"/>
                        </a:spcAft>
                        <a:buClr>
                          <a:schemeClr val="dk1"/>
                        </a:buClr>
                        <a:buSzPts val="1050"/>
                        <a:buFont typeface="Play"/>
                        <a:buNone/>
                      </a:pP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531" name="Google Shape;531;p31"/>
          <p:cNvGraphicFramePr/>
          <p:nvPr>
            <p:extLst>
              <p:ext uri="{D42A27DB-BD31-4B8C-83A1-F6EECF244321}">
                <p14:modId xmlns:p14="http://schemas.microsoft.com/office/powerpoint/2010/main" val="3396005068"/>
              </p:ext>
            </p:extLst>
          </p:nvPr>
        </p:nvGraphicFramePr>
        <p:xfrm>
          <a:off x="1401189" y="3323076"/>
          <a:ext cx="9110025" cy="1394225"/>
        </p:xfrm>
        <a:graphic>
          <a:graphicData uri="http://schemas.openxmlformats.org/drawingml/2006/table">
            <a:tbl>
              <a:tblPr firstRow="1" firstCol="1" bandRow="1">
                <a:noFill/>
                <a:tableStyleId>{B2FE9B55-010F-48AC-81D2-7A34AD15536F}</a:tableStyleId>
              </a:tblPr>
              <a:tblGrid>
                <a:gridCol w="9110025">
                  <a:extLst>
                    <a:ext uri="{9D8B030D-6E8A-4147-A177-3AD203B41FA5}">
                      <a16:colId xmlns:a16="http://schemas.microsoft.com/office/drawing/2014/main" val="20000"/>
                    </a:ext>
                  </a:extLst>
                </a:gridCol>
              </a:tblGrid>
              <a:tr h="674775">
                <a:tc>
                  <a:txBody>
                    <a:bodyPr/>
                    <a:lstStyle/>
                    <a:p>
                      <a:pPr marL="0" marR="0" lvl="0" indent="0" algn="ctr" rtl="0">
                        <a:lnSpc>
                          <a:spcPct val="107000"/>
                        </a:lnSpc>
                        <a:spcBef>
                          <a:spcPts val="0"/>
                        </a:spcBef>
                        <a:spcAft>
                          <a:spcPts val="0"/>
                        </a:spcAft>
                        <a:buClr>
                          <a:srgbClr val="595959"/>
                        </a:buClr>
                        <a:buSzPts val="1400"/>
                        <a:buFont typeface="Montserrat"/>
                        <a:buNone/>
                      </a:pPr>
                      <a:r>
                        <a:rPr lang="en-US" sz="1400" b="0" dirty="0" err="1">
                          <a:solidFill>
                            <a:schemeClr val="tx1">
                              <a:lumMod val="50000"/>
                              <a:lumOff val="50000"/>
                            </a:schemeClr>
                          </a:solidFill>
                          <a:latin typeface="Montserrat"/>
                          <a:ea typeface="Montserrat"/>
                          <a:cs typeface="Montserrat"/>
                          <a:sym typeface="Montserrat"/>
                        </a:rPr>
                        <a:t>Monitoraggio</a:t>
                      </a:r>
                      <a:r>
                        <a:rPr lang="en-US" sz="1400" b="0" dirty="0">
                          <a:solidFill>
                            <a:schemeClr val="tx1">
                              <a:lumMod val="50000"/>
                              <a:lumOff val="50000"/>
                            </a:schemeClr>
                          </a:solidFill>
                          <a:latin typeface="Montserrat"/>
                          <a:ea typeface="Montserrat"/>
                          <a:cs typeface="Montserrat"/>
                          <a:sym typeface="Montserrat"/>
                        </a:rPr>
                        <a:t> </a:t>
                      </a:r>
                      <a:r>
                        <a:rPr lang="en-US" sz="1400" b="0" dirty="0" err="1">
                          <a:solidFill>
                            <a:schemeClr val="tx1">
                              <a:lumMod val="50000"/>
                              <a:lumOff val="50000"/>
                            </a:schemeClr>
                          </a:solidFill>
                          <a:latin typeface="Montserrat"/>
                          <a:ea typeface="Montserrat"/>
                          <a:cs typeface="Montserrat"/>
                          <a:sym typeface="Montserrat"/>
                        </a:rPr>
                        <a:t>dell'esperienza</a:t>
                      </a:r>
                      <a:endParaRPr dirty="0">
                        <a:solidFill>
                          <a:schemeClr val="tx1">
                            <a:lumMod val="50000"/>
                            <a:lumOff val="50000"/>
                          </a:schemeClr>
                        </a:solidFill>
                      </a:endParaRPr>
                    </a:p>
                  </a:txBody>
                  <a:tcPr marL="38375" marR="38375" marT="0" marB="0" anchor="ctr">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19450">
                <a:tc>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50000"/>
                              <a:lumOff val="50000"/>
                            </a:schemeClr>
                          </a:solidFill>
                          <a:highlight>
                            <a:schemeClr val="lt1"/>
                          </a:highlight>
                          <a:latin typeface="Montserrat"/>
                          <a:ea typeface="Montserrat"/>
                          <a:cs typeface="Montserrat"/>
                          <a:sym typeface="Montserrat"/>
                        </a:rPr>
                        <a:t>Descrizione</a:t>
                      </a:r>
                      <a:b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b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Chi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coordina</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la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sessione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chiederà</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al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gruppo</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come è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andata</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l'esperienza</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in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particolare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le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principali</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difficoltà</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riscontrate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Qualora</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alcune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persone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non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partecipino</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all’attività</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è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compito</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suo</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capire</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il </a:t>
                      </a:r>
                      <a:r>
                        <a:rPr lang="en-US" sz="1050" b="0" dirty="0" err="1">
                          <a:solidFill>
                            <a:schemeClr val="tx1">
                              <a:lumMod val="50000"/>
                              <a:lumOff val="50000"/>
                            </a:schemeClr>
                          </a:solidFill>
                          <a:highlight>
                            <a:schemeClr val="lt1"/>
                          </a:highlight>
                          <a:latin typeface="Montserrat Light"/>
                          <a:ea typeface="Montserrat Light"/>
                          <a:cs typeface="Montserrat Light"/>
                          <a:sym typeface="Montserrat Light"/>
                        </a:rPr>
                        <a:t>perché</a:t>
                      </a:r>
                      <a:r>
                        <a:rPr lang="en-US" sz="1050" b="0" dirty="0">
                          <a:solidFill>
                            <a:schemeClr val="tx1">
                              <a:lumMod val="50000"/>
                              <a:lumOff val="50000"/>
                            </a:schemeClr>
                          </a:solidFill>
                          <a:highlight>
                            <a:schemeClr val="lt1"/>
                          </a:highlight>
                          <a:latin typeface="Montserrat Light"/>
                          <a:ea typeface="Montserrat Light"/>
                          <a:cs typeface="Montserrat Light"/>
                          <a:sym typeface="Montserrat Light"/>
                        </a:rPr>
                        <a:t>. </a:t>
                      </a:r>
                      <a:endParaRPr sz="1050" b="0" dirty="0">
                        <a:solidFill>
                          <a:schemeClr val="tx1">
                            <a:lumMod val="50000"/>
                            <a:lumOff val="50000"/>
                          </a:schemeClr>
                        </a:solidFill>
                        <a:highlight>
                          <a:schemeClr val="lt1"/>
                        </a:highlight>
                        <a:latin typeface="Montserrat Light"/>
                        <a:ea typeface="Montserrat Light"/>
                        <a:cs typeface="Montserrat Light"/>
                        <a:sym typeface="Montserrat Light"/>
                      </a:endParaRPr>
                    </a:p>
                  </a:txBody>
                  <a:tcPr marL="38375" marR="383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graphicFrame>
        <p:nvGraphicFramePr>
          <p:cNvPr id="536" name="Google Shape;536;p32"/>
          <p:cNvGraphicFramePr/>
          <p:nvPr>
            <p:extLst>
              <p:ext uri="{D42A27DB-BD31-4B8C-83A1-F6EECF244321}">
                <p14:modId xmlns:p14="http://schemas.microsoft.com/office/powerpoint/2010/main" val="1167445429"/>
              </p:ext>
            </p:extLst>
          </p:nvPr>
        </p:nvGraphicFramePr>
        <p:xfrm>
          <a:off x="1041400" y="296140"/>
          <a:ext cx="9110025" cy="5177626"/>
        </p:xfrm>
        <a:graphic>
          <a:graphicData uri="http://schemas.openxmlformats.org/drawingml/2006/table">
            <a:tbl>
              <a:tblPr firstRow="1" firstCol="1" bandRow="1">
                <a:noFill/>
                <a:tableStyleId>{B2FE9B55-010F-48AC-81D2-7A34AD15536F}</a:tableStyleId>
              </a:tblPr>
              <a:tblGrid>
                <a:gridCol w="982025">
                  <a:extLst>
                    <a:ext uri="{9D8B030D-6E8A-4147-A177-3AD203B41FA5}">
                      <a16:colId xmlns:a16="http://schemas.microsoft.com/office/drawing/2014/main" val="20000"/>
                    </a:ext>
                  </a:extLst>
                </a:gridCol>
                <a:gridCol w="8128000">
                  <a:extLst>
                    <a:ext uri="{9D8B030D-6E8A-4147-A177-3AD203B41FA5}">
                      <a16:colId xmlns:a16="http://schemas.microsoft.com/office/drawing/2014/main" val="20001"/>
                    </a:ext>
                  </a:extLst>
                </a:gridCol>
              </a:tblGrid>
              <a:tr h="627775">
                <a:tc gridSpan="2">
                  <a:txBody>
                    <a:bodyPr/>
                    <a:lstStyle/>
                    <a:p>
                      <a:pPr marL="0" marR="0" lvl="0" indent="0" algn="ctr" rtl="0">
                        <a:lnSpc>
                          <a:spcPct val="100000"/>
                        </a:lnSpc>
                        <a:spcBef>
                          <a:spcPts val="0"/>
                        </a:spcBef>
                        <a:spcAft>
                          <a:spcPts val="0"/>
                        </a:spcAft>
                        <a:buClr>
                          <a:srgbClr val="7F7F7F"/>
                        </a:buClr>
                        <a:buSzPts val="1400"/>
                        <a:buFont typeface="Montserrat SemiBold"/>
                        <a:buNone/>
                      </a:pPr>
                      <a:r>
                        <a:rPr lang="en-US" sz="1400" b="0">
                          <a:solidFill>
                            <a:srgbClr val="7F7F7F"/>
                          </a:solidFill>
                          <a:latin typeface="Montserrat SemiBold"/>
                          <a:ea typeface="Montserrat SemiBold"/>
                          <a:cs typeface="Montserrat SemiBold"/>
                          <a:sym typeface="Montserrat SemiBold"/>
                        </a:rPr>
                        <a:t>Sensibilizzazione a</a:t>
                      </a:r>
                      <a:r>
                        <a:rPr lang="en-US" b="0">
                          <a:solidFill>
                            <a:srgbClr val="7F7F7F"/>
                          </a:solidFill>
                          <a:latin typeface="Montserrat SemiBold"/>
                          <a:ea typeface="Montserrat SemiBold"/>
                          <a:cs typeface="Montserrat SemiBold"/>
                          <a:sym typeface="Montserrat SemiBold"/>
                        </a:rPr>
                        <a:t>lle problematiche</a:t>
                      </a:r>
                      <a:r>
                        <a:rPr lang="en-US" sz="1400" b="0">
                          <a:solidFill>
                            <a:srgbClr val="7F7F7F"/>
                          </a:solidFill>
                          <a:latin typeface="Montserrat SemiBold"/>
                          <a:ea typeface="Montserrat SemiBold"/>
                          <a:cs typeface="Montserrat SemiBold"/>
                          <a:sym typeface="Montserrat SemiBold"/>
                        </a:rPr>
                        <a:t> della città</a:t>
                      </a:r>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extLst>
                  <a:ext uri="{0D108BD9-81ED-4DB2-BD59-A6C34878D82A}">
                    <a16:rowId xmlns:a16="http://schemas.microsoft.com/office/drawing/2014/main" val="10000"/>
                  </a:ext>
                </a:extLst>
              </a:tr>
              <a:tr h="432225">
                <a:tc gridSpan="2">
                  <a:txBody>
                    <a:bodyPr/>
                    <a:lstStyle/>
                    <a:p>
                      <a:pPr marL="0" marR="0" lvl="0" indent="0" algn="l" rtl="0">
                        <a:spcBef>
                          <a:spcPts val="0"/>
                        </a:spcBef>
                        <a:spcAft>
                          <a:spcPts val="0"/>
                        </a:spcAft>
                        <a:buNone/>
                      </a:pPr>
                      <a:r>
                        <a:rPr lang="en-US" sz="1200" b="1" dirty="0" err="1">
                          <a:solidFill>
                            <a:schemeClr val="tx1">
                              <a:lumMod val="50000"/>
                              <a:lumOff val="50000"/>
                            </a:schemeClr>
                          </a:solidFill>
                          <a:latin typeface="Montserrat"/>
                          <a:ea typeface="Montserrat"/>
                          <a:cs typeface="Montserrat"/>
                          <a:sym typeface="Montserrat"/>
                        </a:rPr>
                        <a:t>Descrizione</a:t>
                      </a:r>
                      <a:br>
                        <a:rPr lang="en-US" sz="1050" b="0" dirty="0">
                          <a:solidFill>
                            <a:schemeClr val="tx1">
                              <a:lumMod val="50000"/>
                              <a:lumOff val="50000"/>
                            </a:schemeClr>
                          </a:solidFill>
                          <a:latin typeface="Montserrat Light"/>
                          <a:ea typeface="Montserrat Light"/>
                          <a:cs typeface="Montserrat Light"/>
                          <a:sym typeface="Montserrat Light"/>
                        </a:rPr>
                      </a:br>
                      <a:r>
                        <a:rPr lang="en-US" sz="1050" b="0" dirty="0">
                          <a:solidFill>
                            <a:schemeClr val="tx1">
                              <a:lumMod val="50000"/>
                              <a:lumOff val="50000"/>
                            </a:schemeClr>
                          </a:solidFill>
                          <a:latin typeface="Montserrat"/>
                          <a:ea typeface="Montserrat"/>
                          <a:cs typeface="Montserrat"/>
                          <a:sym typeface="Montserrat"/>
                        </a:rPr>
                        <a:t>Per </a:t>
                      </a:r>
                      <a:r>
                        <a:rPr lang="en-US" sz="1050" b="0" dirty="0" err="1">
                          <a:solidFill>
                            <a:schemeClr val="tx1">
                              <a:lumMod val="50000"/>
                              <a:lumOff val="50000"/>
                            </a:schemeClr>
                          </a:solidFill>
                          <a:latin typeface="Montserrat"/>
                          <a:ea typeface="Montserrat"/>
                          <a:cs typeface="Montserrat"/>
                          <a:sym typeface="Montserrat"/>
                        </a:rPr>
                        <a:t>valutare</a:t>
                      </a:r>
                      <a:r>
                        <a:rPr lang="en-US" sz="1050" b="0" dirty="0">
                          <a:solidFill>
                            <a:schemeClr val="tx1">
                              <a:lumMod val="50000"/>
                              <a:lumOff val="50000"/>
                            </a:schemeClr>
                          </a:solidFill>
                          <a:latin typeface="Montserrat"/>
                          <a:ea typeface="Montserrat"/>
                          <a:cs typeface="Montserrat"/>
                          <a:sym typeface="Montserrat"/>
                        </a:rPr>
                        <a:t> la </a:t>
                      </a:r>
                      <a:r>
                        <a:rPr lang="en-US" sz="1050" b="0" dirty="0" err="1">
                          <a:solidFill>
                            <a:schemeClr val="tx1">
                              <a:lumMod val="50000"/>
                              <a:lumOff val="50000"/>
                            </a:schemeClr>
                          </a:solidFill>
                          <a:latin typeface="Montserrat"/>
                          <a:ea typeface="Montserrat"/>
                          <a:cs typeface="Montserrat"/>
                          <a:sym typeface="Montserrat"/>
                        </a:rPr>
                        <a:t>partecipazione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attiva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delle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persone</a:t>
                      </a:r>
                      <a:r>
                        <a:rPr lang="en-US" sz="1050" b="0" dirty="0">
                          <a:solidFill>
                            <a:schemeClr val="tx1">
                              <a:lumMod val="50000"/>
                              <a:lumOff val="50000"/>
                            </a:schemeClr>
                          </a:solidFill>
                          <a:latin typeface="Montserrat"/>
                          <a:ea typeface="Montserrat"/>
                          <a:cs typeface="Montserrat"/>
                          <a:sym typeface="Montserrat"/>
                        </a:rPr>
                        <a:t> e, </a:t>
                      </a:r>
                      <a:r>
                        <a:rPr lang="en-US" sz="1050" b="0" dirty="0" err="1">
                          <a:solidFill>
                            <a:schemeClr val="tx1">
                              <a:lumMod val="50000"/>
                              <a:lumOff val="50000"/>
                            </a:schemeClr>
                          </a:solidFill>
                          <a:latin typeface="Montserrat"/>
                          <a:ea typeface="Montserrat"/>
                          <a:cs typeface="Montserrat"/>
                          <a:sym typeface="Montserrat"/>
                        </a:rPr>
                        <a:t>allo</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stesso</a:t>
                      </a:r>
                      <a:r>
                        <a:rPr lang="en-US" sz="1050" b="0" dirty="0">
                          <a:solidFill>
                            <a:schemeClr val="tx1">
                              <a:lumMod val="50000"/>
                              <a:lumOff val="50000"/>
                            </a:schemeClr>
                          </a:solidFill>
                          <a:latin typeface="Montserrat"/>
                          <a:ea typeface="Montserrat"/>
                          <a:cs typeface="Montserrat"/>
                          <a:sym typeface="Montserrat"/>
                        </a:rPr>
                        <a:t> tempo, </a:t>
                      </a:r>
                      <a:r>
                        <a:rPr lang="en-US" sz="1050" b="0" dirty="0" err="1">
                          <a:solidFill>
                            <a:schemeClr val="tx1">
                              <a:lumMod val="50000"/>
                              <a:lumOff val="50000"/>
                            </a:schemeClr>
                          </a:solidFill>
                          <a:latin typeface="Montserrat"/>
                          <a:ea typeface="Montserrat"/>
                          <a:cs typeface="Montserrat"/>
                          <a:sym typeface="Montserrat"/>
                        </a:rPr>
                        <a:t>incoraggiarle</a:t>
                      </a:r>
                      <a:r>
                        <a:rPr lang="en-US" sz="1050" b="0" dirty="0">
                          <a:solidFill>
                            <a:schemeClr val="tx1">
                              <a:lumMod val="50000"/>
                              <a:lumOff val="50000"/>
                            </a:schemeClr>
                          </a:solidFill>
                          <a:latin typeface="Montserrat"/>
                          <a:ea typeface="Montserrat"/>
                          <a:cs typeface="Montserrat"/>
                          <a:sym typeface="Montserrat"/>
                        </a:rPr>
                        <a:t> e </a:t>
                      </a:r>
                      <a:r>
                        <a:rPr lang="en-US" sz="1050" b="0" dirty="0" err="1">
                          <a:solidFill>
                            <a:schemeClr val="tx1">
                              <a:lumMod val="50000"/>
                              <a:lumOff val="50000"/>
                            </a:schemeClr>
                          </a:solidFill>
                          <a:latin typeface="Montserrat"/>
                          <a:ea typeface="Montserrat"/>
                          <a:cs typeface="Montserrat"/>
                          <a:sym typeface="Montserrat"/>
                        </a:rPr>
                        <a:t>motivarle</a:t>
                      </a:r>
                      <a:r>
                        <a:rPr lang="en-US" sz="1050" b="0" dirty="0">
                          <a:solidFill>
                            <a:schemeClr val="tx1">
                              <a:lumMod val="50000"/>
                              <a:lumOff val="50000"/>
                            </a:schemeClr>
                          </a:solidFill>
                          <a:latin typeface="Montserrat"/>
                          <a:ea typeface="Montserrat"/>
                          <a:cs typeface="Montserrat"/>
                          <a:sym typeface="Montserrat"/>
                        </a:rPr>
                        <a:t>, chi </a:t>
                      </a:r>
                      <a:r>
                        <a:rPr lang="en-US" sz="1050" b="0" dirty="0" err="1">
                          <a:solidFill>
                            <a:schemeClr val="tx1">
                              <a:lumMod val="50000"/>
                              <a:lumOff val="50000"/>
                            </a:schemeClr>
                          </a:solidFill>
                          <a:latin typeface="Montserrat"/>
                          <a:ea typeface="Montserrat"/>
                          <a:cs typeface="Montserrat"/>
                          <a:sym typeface="Montserrat"/>
                        </a:rPr>
                        <a:t>coordina</a:t>
                      </a:r>
                      <a:r>
                        <a:rPr lang="en-US" sz="1050" b="0" dirty="0">
                          <a:solidFill>
                            <a:schemeClr val="tx1">
                              <a:lumMod val="50000"/>
                              <a:lumOff val="50000"/>
                            </a:schemeClr>
                          </a:solidFill>
                          <a:latin typeface="Montserrat"/>
                          <a:ea typeface="Montserrat"/>
                          <a:cs typeface="Montserrat"/>
                          <a:sym typeface="Montserrat"/>
                        </a:rPr>
                        <a:t> la </a:t>
                      </a:r>
                      <a:r>
                        <a:rPr lang="en-US" sz="1050" b="0" dirty="0" err="1">
                          <a:solidFill>
                            <a:schemeClr val="tx1">
                              <a:lumMod val="50000"/>
                              <a:lumOff val="50000"/>
                            </a:schemeClr>
                          </a:solidFill>
                          <a:latin typeface="Montserrat"/>
                          <a:ea typeface="Montserrat"/>
                          <a:cs typeface="Montserrat"/>
                          <a:sym typeface="Montserrat"/>
                        </a:rPr>
                        <a:t>sessione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avvierà</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un’attività</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formativa</a:t>
                      </a:r>
                      <a:r>
                        <a:rPr lang="en-US" sz="1050" b="0" dirty="0">
                          <a:solidFill>
                            <a:schemeClr val="tx1">
                              <a:lumMod val="50000"/>
                              <a:lumOff val="50000"/>
                            </a:schemeClr>
                          </a:solidFill>
                          <a:latin typeface="Montserrat"/>
                          <a:ea typeface="Montserrat"/>
                          <a:cs typeface="Montserrat"/>
                          <a:sym typeface="Montserrat"/>
                        </a:rPr>
                        <a:t>.</a:t>
                      </a:r>
                      <a:endParaRPr dirty="0">
                        <a:solidFill>
                          <a:schemeClr val="tx1">
                            <a:lumMod val="50000"/>
                            <a:lumOff val="50000"/>
                          </a:schemeClr>
                        </a:solidFill>
                      </a:endParaRPr>
                    </a:p>
                    <a:p>
                      <a:pPr marL="0" marR="0" lvl="0" indent="0" algn="l" rtl="0">
                        <a:spcBef>
                          <a:spcPts val="800"/>
                        </a:spcBef>
                        <a:spcAft>
                          <a:spcPts val="0"/>
                        </a:spcAft>
                        <a:buNone/>
                      </a:pPr>
                      <a:r>
                        <a:rPr lang="en-US" sz="1050" b="0" dirty="0" err="1">
                          <a:solidFill>
                            <a:schemeClr val="tx1">
                              <a:lumMod val="50000"/>
                              <a:lumOff val="50000"/>
                            </a:schemeClr>
                          </a:solidFill>
                          <a:latin typeface="Montserrat"/>
                          <a:ea typeface="Montserrat"/>
                          <a:cs typeface="Montserrat"/>
                          <a:sym typeface="Montserrat"/>
                        </a:rPr>
                        <a:t>L'obiettivo</a:t>
                      </a:r>
                      <a:r>
                        <a:rPr lang="en-US" sz="1050" b="0" dirty="0">
                          <a:solidFill>
                            <a:schemeClr val="tx1">
                              <a:lumMod val="50000"/>
                              <a:lumOff val="50000"/>
                            </a:schemeClr>
                          </a:solidFill>
                          <a:latin typeface="Montserrat"/>
                          <a:ea typeface="Montserrat"/>
                          <a:cs typeface="Montserrat"/>
                          <a:sym typeface="Montserrat"/>
                        </a:rPr>
                        <a:t> di </a:t>
                      </a:r>
                      <a:r>
                        <a:rPr lang="en-US" sz="1050" b="0" dirty="0" err="1">
                          <a:solidFill>
                            <a:schemeClr val="tx1">
                              <a:lumMod val="50000"/>
                              <a:lumOff val="50000"/>
                            </a:schemeClr>
                          </a:solidFill>
                          <a:latin typeface="Montserrat"/>
                          <a:ea typeface="Montserrat"/>
                          <a:cs typeface="Montserrat"/>
                          <a:sym typeface="Montserrat"/>
                        </a:rPr>
                        <a:t>questa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attività</a:t>
                      </a:r>
                      <a:r>
                        <a:rPr lang="en-US" sz="1050" b="0" dirty="0">
                          <a:solidFill>
                            <a:schemeClr val="tx1">
                              <a:lumMod val="50000"/>
                              <a:lumOff val="50000"/>
                            </a:schemeClr>
                          </a:solidFill>
                          <a:latin typeface="Montserrat"/>
                          <a:ea typeface="Montserrat"/>
                          <a:cs typeface="Montserrat"/>
                          <a:sym typeface="Montserrat"/>
                        </a:rPr>
                        <a:t> è </a:t>
                      </a:r>
                      <a:r>
                        <a:rPr lang="en-US" sz="1050" b="0" dirty="0" err="1">
                          <a:solidFill>
                            <a:schemeClr val="tx1">
                              <a:lumMod val="50000"/>
                              <a:lumOff val="50000"/>
                            </a:schemeClr>
                          </a:solidFill>
                          <a:latin typeface="Montserrat"/>
                          <a:ea typeface="Montserrat"/>
                          <a:cs typeface="Montserrat"/>
                          <a:sym typeface="Montserrat"/>
                        </a:rPr>
                        <a:t>sensibilizzare</a:t>
                      </a:r>
                      <a:r>
                        <a:rPr lang="en-US" sz="1050" b="0" dirty="0">
                          <a:solidFill>
                            <a:schemeClr val="tx1">
                              <a:lumMod val="50000"/>
                              <a:lumOff val="50000"/>
                            </a:schemeClr>
                          </a:solidFill>
                          <a:latin typeface="Montserrat"/>
                          <a:ea typeface="Montserrat"/>
                          <a:cs typeface="Montserrat"/>
                          <a:sym typeface="Montserrat"/>
                        </a:rPr>
                        <a:t> il </a:t>
                      </a:r>
                      <a:r>
                        <a:rPr lang="en-US" sz="1050" b="0" dirty="0" err="1">
                          <a:solidFill>
                            <a:schemeClr val="tx1">
                              <a:lumMod val="50000"/>
                              <a:lumOff val="50000"/>
                            </a:schemeClr>
                          </a:solidFill>
                          <a:latin typeface="Montserrat"/>
                          <a:ea typeface="Montserrat"/>
                          <a:cs typeface="Montserrat"/>
                          <a:sym typeface="Montserrat"/>
                        </a:rPr>
                        <a:t>gruppo</a:t>
                      </a:r>
                      <a:r>
                        <a:rPr lang="en-US" sz="1050" b="0" dirty="0">
                          <a:solidFill>
                            <a:schemeClr val="tx1">
                              <a:lumMod val="50000"/>
                              <a:lumOff val="50000"/>
                            </a:schemeClr>
                          </a:solidFill>
                          <a:latin typeface="Montserrat"/>
                          <a:ea typeface="Montserrat"/>
                          <a:cs typeface="Montserrat"/>
                          <a:sym typeface="Montserrat"/>
                        </a:rPr>
                        <a:t> ai  </a:t>
                      </a:r>
                      <a:r>
                        <a:rPr lang="en-US" sz="1050" b="0" dirty="0" err="1">
                          <a:solidFill>
                            <a:schemeClr val="tx1">
                              <a:lumMod val="50000"/>
                              <a:lumOff val="50000"/>
                            </a:schemeClr>
                          </a:solidFill>
                          <a:latin typeface="Montserrat"/>
                          <a:ea typeface="Montserrat"/>
                          <a:cs typeface="Montserrat"/>
                          <a:sym typeface="Montserrat"/>
                        </a:rPr>
                        <a:t>problemi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reali</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delle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città</a:t>
                      </a:r>
                      <a:r>
                        <a:rPr lang="en-US" sz="1050" b="0" dirty="0">
                          <a:solidFill>
                            <a:schemeClr val="tx1">
                              <a:lumMod val="50000"/>
                              <a:lumOff val="50000"/>
                            </a:schemeClr>
                          </a:solidFill>
                          <a:latin typeface="Montserrat"/>
                          <a:ea typeface="Montserrat"/>
                          <a:cs typeface="Montserrat"/>
                          <a:sym typeface="Montserrat"/>
                        </a:rPr>
                        <a:t>.</a:t>
                      </a:r>
                      <a:endParaRPr sz="1050" b="0" dirty="0">
                        <a:solidFill>
                          <a:schemeClr val="tx1">
                            <a:lumMod val="50000"/>
                            <a:lumOff val="50000"/>
                          </a:schemeClr>
                        </a:solidFill>
                        <a:latin typeface="Montserrat"/>
                        <a:ea typeface="Montserrat"/>
                        <a:cs typeface="Montserrat"/>
                        <a:sym typeface="Montserrat"/>
                      </a:endParaRPr>
                    </a:p>
                    <a:p>
                      <a:pPr marL="0" marR="0" lvl="0" indent="0" algn="l" rtl="0">
                        <a:lnSpc>
                          <a:spcPct val="100000"/>
                        </a:lnSpc>
                        <a:spcBef>
                          <a:spcPts val="800"/>
                        </a:spcBef>
                        <a:spcAft>
                          <a:spcPts val="0"/>
                        </a:spcAft>
                        <a:buClr>
                          <a:srgbClr val="7F7F7F"/>
                        </a:buClr>
                        <a:buSzPts val="1050"/>
                        <a:buFont typeface="Montserrat"/>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959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a:solidFill>
                            <a:schemeClr val="tx1">
                              <a:lumMod val="50000"/>
                              <a:lumOff val="50000"/>
                            </a:schemeClr>
                          </a:solidFill>
                          <a:latin typeface="Montserrat"/>
                          <a:ea typeface="Montserrat"/>
                          <a:cs typeface="Montserrat"/>
                          <a:sym typeface="Montserrat"/>
                        </a:rPr>
                        <a:t>Tempo</a:t>
                      </a:r>
                      <a:endParaRPr sz="1050" b="1">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a:solidFill>
                            <a:schemeClr val="tx1">
                              <a:lumMod val="50000"/>
                              <a:lumOff val="50000"/>
                            </a:schemeClr>
                          </a:solidFill>
                          <a:latin typeface="Montserrat"/>
                          <a:ea typeface="Montserrat"/>
                          <a:cs typeface="Montserrat"/>
                          <a:sym typeface="Montserrat"/>
                        </a:rPr>
                        <a:t>Passi</a:t>
                      </a:r>
                      <a:endParaRPr>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527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latin typeface="Montserrat"/>
                          <a:ea typeface="Montserrat"/>
                          <a:cs typeface="Montserrat"/>
                          <a:sym typeface="Montserrat"/>
                        </a:rPr>
                        <a:t>3 min</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a:pPr>
                      <a:r>
                        <a:rPr lang="en-US" sz="1050">
                          <a:solidFill>
                            <a:schemeClr val="tx1">
                              <a:lumMod val="50000"/>
                              <a:lumOff val="50000"/>
                            </a:schemeClr>
                          </a:solidFill>
                          <a:latin typeface="Montserrat"/>
                          <a:ea typeface="Montserrat"/>
                          <a:cs typeface="Montserrat"/>
                          <a:sym typeface="Montserrat"/>
                        </a:rPr>
                        <a:t>Chiunque partecipi </a:t>
                      </a:r>
                      <a:r>
                        <a:rPr lang="en-US" sz="1050" b="0">
                          <a:solidFill>
                            <a:schemeClr val="tx1">
                              <a:lumMod val="50000"/>
                              <a:lumOff val="50000"/>
                            </a:schemeClr>
                          </a:solidFill>
                          <a:latin typeface="Montserrat"/>
                          <a:ea typeface="Montserrat"/>
                          <a:cs typeface="Montserrat"/>
                          <a:sym typeface="Montserrat"/>
                        </a:rPr>
                        <a:t>dev</a:t>
                      </a:r>
                      <a:r>
                        <a:rPr lang="en-US" sz="1050">
                          <a:solidFill>
                            <a:schemeClr val="tx1">
                              <a:lumMod val="50000"/>
                              <a:lumOff val="50000"/>
                            </a:schemeClr>
                          </a:solidFill>
                          <a:latin typeface="Montserrat"/>
                          <a:ea typeface="Montserrat"/>
                          <a:cs typeface="Montserrat"/>
                          <a:sym typeface="Montserrat"/>
                        </a:rPr>
                        <a:t>e</a:t>
                      </a:r>
                      <a:r>
                        <a:rPr lang="en-US" sz="1050" b="0">
                          <a:solidFill>
                            <a:schemeClr val="tx1">
                              <a:lumMod val="50000"/>
                              <a:lumOff val="50000"/>
                            </a:schemeClr>
                          </a:solidFill>
                          <a:latin typeface="Montserrat"/>
                          <a:ea typeface="Montserrat"/>
                          <a:cs typeface="Montserrat"/>
                          <a:sym typeface="Montserrat"/>
                        </a:rPr>
                        <a:t> pescare a turno 4 carte - 1 alla volta (senza vederne il contenuto) - (max. 5 minuti).</a:t>
                      </a:r>
                      <a:endParaRPr>
                        <a:solidFill>
                          <a:schemeClr val="tx1">
                            <a:lumMod val="50000"/>
                            <a:lumOff val="50000"/>
                          </a:schemeClr>
                        </a:solidFill>
                      </a:endParaRPr>
                    </a:p>
                    <a:p>
                      <a:pPr marL="0" marR="0" lvl="0" indent="0" algn="l" rtl="0">
                        <a:lnSpc>
                          <a:spcPct val="107000"/>
                        </a:lnSpc>
                        <a:spcBef>
                          <a:spcPts val="800"/>
                        </a:spcBef>
                        <a:spcAft>
                          <a:spcPts val="0"/>
                        </a:spcAft>
                        <a:buClr>
                          <a:srgbClr val="7F7F7F"/>
                        </a:buClr>
                        <a:buSzPts val="1050"/>
                        <a:buFont typeface="Play"/>
                        <a:buNone/>
                      </a:pPr>
                      <a:r>
                        <a:rPr lang="en-US" sz="1050" b="0">
                          <a:solidFill>
                            <a:schemeClr val="tx1">
                              <a:lumMod val="50000"/>
                              <a:lumOff val="50000"/>
                            </a:schemeClr>
                          </a:solidFill>
                          <a:latin typeface="Montserrat"/>
                          <a:ea typeface="Montserrat"/>
                          <a:cs typeface="Montserrat"/>
                          <a:sym typeface="Montserrat"/>
                        </a:rPr>
                        <a:t> </a:t>
                      </a:r>
                      <a:endParaRPr sz="1050" b="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1631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latin typeface="Montserrat"/>
                          <a:ea typeface="Montserrat"/>
                          <a:cs typeface="Montserrat"/>
                          <a:sym typeface="Montserrat"/>
                        </a:rPr>
                        <a:t>20 min</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2"/>
                      </a:pPr>
                      <a:r>
                        <a:rPr lang="en-US" sz="1050" b="0">
                          <a:solidFill>
                            <a:schemeClr val="tx1">
                              <a:lumMod val="50000"/>
                              <a:lumOff val="50000"/>
                            </a:schemeClr>
                          </a:solidFill>
                          <a:latin typeface="Montserrat"/>
                          <a:ea typeface="Montserrat"/>
                          <a:cs typeface="Montserrat"/>
                          <a:sym typeface="Montserrat"/>
                        </a:rPr>
                        <a:t>Quando ogni p</a:t>
                      </a:r>
                      <a:r>
                        <a:rPr lang="en-US" sz="1050">
                          <a:solidFill>
                            <a:schemeClr val="tx1">
                              <a:lumMod val="50000"/>
                              <a:lumOff val="50000"/>
                            </a:schemeClr>
                          </a:solidFill>
                          <a:latin typeface="Montserrat"/>
                          <a:ea typeface="Montserrat"/>
                          <a:cs typeface="Montserrat"/>
                          <a:sym typeface="Montserrat"/>
                        </a:rPr>
                        <a:t>ersona</a:t>
                      </a:r>
                      <a:r>
                        <a:rPr lang="en-US" sz="1050" b="0">
                          <a:solidFill>
                            <a:schemeClr val="tx1">
                              <a:lumMod val="50000"/>
                              <a:lumOff val="50000"/>
                            </a:schemeClr>
                          </a:solidFill>
                          <a:latin typeface="Montserrat"/>
                          <a:ea typeface="Montserrat"/>
                          <a:cs typeface="Montserrat"/>
                          <a:sym typeface="Montserrat"/>
                        </a:rPr>
                        <a:t> ha le 4 carte, deve guardare le domande su di esse e rispondere. </a:t>
                      </a:r>
                      <a:br>
                        <a:rPr lang="en-US" sz="1050" b="0">
                          <a:solidFill>
                            <a:schemeClr val="tx1">
                              <a:lumMod val="50000"/>
                              <a:lumOff val="50000"/>
                            </a:schemeClr>
                          </a:solidFill>
                          <a:latin typeface="Montserrat"/>
                          <a:ea typeface="Montserrat"/>
                          <a:cs typeface="Montserrat"/>
                          <a:sym typeface="Montserrat"/>
                        </a:rPr>
                      </a:br>
                      <a:r>
                        <a:rPr lang="en-US" sz="1050" b="0">
                          <a:solidFill>
                            <a:schemeClr val="tx1">
                              <a:lumMod val="50000"/>
                              <a:lumOff val="50000"/>
                            </a:schemeClr>
                          </a:solidFill>
                          <a:latin typeface="Montserrat"/>
                          <a:ea typeface="Montserrat"/>
                          <a:cs typeface="Montserrat"/>
                          <a:sym typeface="Montserrat"/>
                        </a:rPr>
                        <a:t>Le domande possono riguardare dati statistici e teorici su</a:t>
                      </a:r>
                      <a:r>
                        <a:rPr lang="en-US" sz="1050">
                          <a:solidFill>
                            <a:schemeClr val="tx1">
                              <a:lumMod val="50000"/>
                              <a:lumOff val="50000"/>
                            </a:schemeClr>
                          </a:solidFill>
                          <a:latin typeface="Montserrat"/>
                          <a:ea typeface="Montserrat"/>
                          <a:cs typeface="Montserrat"/>
                          <a:sym typeface="Montserrat"/>
                        </a:rPr>
                        <a:t> </a:t>
                      </a:r>
                      <a:r>
                        <a:rPr lang="en-US" sz="1050" b="0">
                          <a:solidFill>
                            <a:schemeClr val="tx1">
                              <a:lumMod val="50000"/>
                              <a:lumOff val="50000"/>
                            </a:schemeClr>
                          </a:solidFill>
                          <a:latin typeface="Montserrat"/>
                          <a:ea typeface="Montserrat"/>
                          <a:cs typeface="Montserrat"/>
                          <a:sym typeface="Montserrat"/>
                        </a:rPr>
                        <a:t>problem</a:t>
                      </a:r>
                      <a:r>
                        <a:rPr lang="en-US" sz="1050">
                          <a:solidFill>
                            <a:schemeClr val="tx1">
                              <a:lumMod val="50000"/>
                              <a:lumOff val="50000"/>
                            </a:schemeClr>
                          </a:solidFill>
                          <a:latin typeface="Montserrat"/>
                          <a:ea typeface="Montserrat"/>
                          <a:cs typeface="Montserrat"/>
                          <a:sym typeface="Montserrat"/>
                        </a:rPr>
                        <a:t>atiche e/o</a:t>
                      </a:r>
                      <a:r>
                        <a:rPr lang="en-US" sz="1050" b="0">
                          <a:solidFill>
                            <a:schemeClr val="tx1">
                              <a:lumMod val="50000"/>
                              <a:lumOff val="50000"/>
                            </a:schemeClr>
                          </a:solidFill>
                          <a:latin typeface="Montserrat"/>
                          <a:ea typeface="Montserrat"/>
                          <a:cs typeface="Montserrat"/>
                          <a:sym typeface="Montserrat"/>
                        </a:rPr>
                        <a:t> contenuti che vengono trattati nel gioco. Per rispondere alle domande, </a:t>
                      </a:r>
                      <a:r>
                        <a:rPr lang="en-US" sz="1050">
                          <a:solidFill>
                            <a:schemeClr val="tx1">
                              <a:lumMod val="50000"/>
                              <a:lumOff val="50000"/>
                            </a:schemeClr>
                          </a:solidFill>
                          <a:latin typeface="Montserrat"/>
                          <a:ea typeface="Montserrat"/>
                          <a:cs typeface="Montserrat"/>
                          <a:sym typeface="Montserrat"/>
                        </a:rPr>
                        <a:t>si deve </a:t>
                      </a:r>
                      <a:r>
                        <a:rPr lang="en-US" sz="1050" b="0">
                          <a:solidFill>
                            <a:schemeClr val="tx1">
                              <a:lumMod val="50000"/>
                              <a:lumOff val="50000"/>
                            </a:schemeClr>
                          </a:solidFill>
                          <a:latin typeface="Montserrat"/>
                          <a:ea typeface="Montserrat"/>
                          <a:cs typeface="Montserrat"/>
                          <a:sym typeface="Montserrat"/>
                        </a:rPr>
                        <a:t>girare liberamente per la stanza e parlare con </a:t>
                      </a:r>
                      <a:r>
                        <a:rPr lang="en-US" sz="1050">
                          <a:solidFill>
                            <a:schemeClr val="tx1">
                              <a:lumMod val="50000"/>
                              <a:lumOff val="50000"/>
                            </a:schemeClr>
                          </a:solidFill>
                          <a:latin typeface="Montserrat"/>
                          <a:ea typeface="Montserrat"/>
                          <a:cs typeface="Montserrat"/>
                          <a:sym typeface="Montserrat"/>
                        </a:rPr>
                        <a:t>le altre persone</a:t>
                      </a:r>
                      <a:r>
                        <a:rPr lang="en-US" sz="1050" b="0">
                          <a:solidFill>
                            <a:schemeClr val="tx1">
                              <a:lumMod val="50000"/>
                              <a:lumOff val="50000"/>
                            </a:schemeClr>
                          </a:solidFill>
                          <a:latin typeface="Montserrat"/>
                          <a:ea typeface="Montserrat"/>
                          <a:cs typeface="Montserrat"/>
                          <a:sym typeface="Montserrat"/>
                        </a:rPr>
                        <a:t> per raccogliere le risposte. Se conosc</a:t>
                      </a:r>
                      <a:r>
                        <a:rPr lang="en-US" sz="1050">
                          <a:solidFill>
                            <a:schemeClr val="tx1">
                              <a:lumMod val="50000"/>
                              <a:lumOff val="50000"/>
                            </a:schemeClr>
                          </a:solidFill>
                          <a:latin typeface="Montserrat"/>
                          <a:ea typeface="Montserrat"/>
                          <a:cs typeface="Montserrat"/>
                          <a:sym typeface="Montserrat"/>
                        </a:rPr>
                        <a:t>e già</a:t>
                      </a:r>
                      <a:r>
                        <a:rPr lang="en-US" sz="1050" b="0">
                          <a:solidFill>
                            <a:schemeClr val="tx1">
                              <a:lumMod val="50000"/>
                              <a:lumOff val="50000"/>
                            </a:schemeClr>
                          </a:solidFill>
                          <a:latin typeface="Montserrat"/>
                          <a:ea typeface="Montserrat"/>
                          <a:cs typeface="Montserrat"/>
                          <a:sym typeface="Montserrat"/>
                        </a:rPr>
                        <a:t> la risposta, si p</a:t>
                      </a:r>
                      <a:r>
                        <a:rPr lang="en-US" sz="1050">
                          <a:solidFill>
                            <a:schemeClr val="tx1">
                              <a:lumMod val="50000"/>
                              <a:lumOff val="50000"/>
                            </a:schemeClr>
                          </a:solidFill>
                          <a:latin typeface="Montserrat"/>
                          <a:ea typeface="Montserrat"/>
                          <a:cs typeface="Montserrat"/>
                          <a:sym typeface="Montserrat"/>
                        </a:rPr>
                        <a:t>uò</a:t>
                      </a:r>
                      <a:r>
                        <a:rPr lang="en-US" sz="1050" b="0">
                          <a:solidFill>
                            <a:schemeClr val="tx1">
                              <a:lumMod val="50000"/>
                              <a:lumOff val="50000"/>
                            </a:schemeClr>
                          </a:solidFill>
                          <a:latin typeface="Montserrat"/>
                          <a:ea typeface="Montserrat"/>
                          <a:cs typeface="Montserrat"/>
                          <a:sym typeface="Montserrat"/>
                        </a:rPr>
                        <a:t> rispondere </a:t>
                      </a:r>
                      <a:r>
                        <a:rPr lang="en-US" sz="1050">
                          <a:solidFill>
                            <a:schemeClr val="tx1">
                              <a:lumMod val="50000"/>
                              <a:lumOff val="50000"/>
                            </a:schemeClr>
                          </a:solidFill>
                          <a:latin typeface="Montserrat"/>
                          <a:ea typeface="Montserrat"/>
                          <a:cs typeface="Montserrat"/>
                          <a:sym typeface="Montserrat"/>
                        </a:rPr>
                        <a:t>anche senza chiedere il parere di un’altra persona.</a:t>
                      </a:r>
                      <a:endParaRPr>
                        <a:solidFill>
                          <a:schemeClr val="tx1">
                            <a:lumMod val="50000"/>
                            <a:lumOff val="50000"/>
                          </a:schemeClr>
                        </a:solidFill>
                      </a:endParaRPr>
                    </a:p>
                    <a:p>
                      <a:pPr marL="457200" marR="0" lvl="1" indent="0" algn="l" rtl="0">
                        <a:lnSpc>
                          <a:spcPct val="100000"/>
                        </a:lnSpc>
                        <a:spcBef>
                          <a:spcPts val="800"/>
                        </a:spcBef>
                        <a:spcAft>
                          <a:spcPts val="0"/>
                        </a:spcAft>
                        <a:buClr>
                          <a:srgbClr val="7F7F7F"/>
                        </a:buClr>
                        <a:buSzPts val="1050"/>
                        <a:buFont typeface="Arial"/>
                        <a:buNone/>
                      </a:pPr>
                      <a:r>
                        <a:rPr lang="en-US" sz="1050" b="0" u="sng" strike="noStrike" cap="none">
                          <a:solidFill>
                            <a:schemeClr val="tx1">
                              <a:lumMod val="50000"/>
                              <a:lumOff val="50000"/>
                            </a:schemeClr>
                          </a:solidFill>
                          <a:latin typeface="Montserrat"/>
                          <a:ea typeface="Montserrat"/>
                          <a:cs typeface="Montserrat"/>
                          <a:sym typeface="Montserrat"/>
                        </a:rPr>
                        <a:t>*</a:t>
                      </a:r>
                      <a:r>
                        <a:rPr lang="en-US" sz="1050" u="sng">
                          <a:solidFill>
                            <a:schemeClr val="tx1">
                              <a:lumMod val="50000"/>
                              <a:lumOff val="50000"/>
                            </a:schemeClr>
                          </a:solidFill>
                          <a:latin typeface="Montserrat"/>
                          <a:ea typeface="Montserrat"/>
                          <a:cs typeface="Montserrat"/>
                          <a:sym typeface="Montserrat"/>
                        </a:rPr>
                        <a:t>Il </a:t>
                      </a:r>
                      <a:r>
                        <a:rPr lang="en-US" sz="1050" b="0" u="sng" strike="noStrike" cap="none">
                          <a:solidFill>
                            <a:schemeClr val="tx1">
                              <a:lumMod val="50000"/>
                              <a:lumOff val="50000"/>
                            </a:schemeClr>
                          </a:solidFill>
                          <a:latin typeface="Montserrat"/>
                          <a:ea typeface="Montserrat"/>
                          <a:cs typeface="Montserrat"/>
                          <a:sym typeface="Montserrat"/>
                        </a:rPr>
                        <a:t>documento PowerPoint si trova nella cartella della sessione, da cui è stampare e ritagliare le schede.</a:t>
                      </a:r>
                      <a:endParaRPr>
                        <a:solidFill>
                          <a:schemeClr val="tx1">
                            <a:lumMod val="50000"/>
                            <a:lumOff val="50000"/>
                          </a:schemeClr>
                        </a:solidFill>
                      </a:endParaRPr>
                    </a:p>
                    <a:p>
                      <a:pPr marL="457200" marR="0" lvl="1" indent="0" algn="l" rtl="0">
                        <a:lnSpc>
                          <a:spcPct val="100000"/>
                        </a:lnSpc>
                        <a:spcBef>
                          <a:spcPts val="800"/>
                        </a:spcBef>
                        <a:spcAft>
                          <a:spcPts val="0"/>
                        </a:spcAft>
                        <a:buClr>
                          <a:srgbClr val="7F7F7F"/>
                        </a:buClr>
                        <a:buSzPts val="1050"/>
                        <a:buFont typeface="Arial"/>
                        <a:buNone/>
                      </a:pPr>
                      <a:r>
                        <a:rPr lang="en-US" sz="1050" b="0" u="sng" strike="noStrike" cap="none">
                          <a:solidFill>
                            <a:schemeClr val="tx1">
                              <a:lumMod val="50000"/>
                              <a:lumOff val="50000"/>
                            </a:schemeClr>
                          </a:solidFill>
                          <a:latin typeface="Montserrat"/>
                          <a:ea typeface="Montserrat"/>
                          <a:cs typeface="Montserrat"/>
                          <a:sym typeface="Montserrat"/>
                        </a:rPr>
                        <a:t>*Nelle diapositive che seguono, le domande e le risposte organizzate per tema, in modo da rendere l'attività più dinamica.</a:t>
                      </a:r>
                      <a:endParaRPr>
                        <a:solidFill>
                          <a:schemeClr val="tx1">
                            <a:lumMod val="50000"/>
                            <a:lumOff val="50000"/>
                          </a:schemeClr>
                        </a:solidFill>
                      </a:endParaRPr>
                    </a:p>
                    <a:p>
                      <a:pPr marL="628650" marR="0" lvl="1" indent="-104775" algn="l" rtl="0">
                        <a:lnSpc>
                          <a:spcPct val="100000"/>
                        </a:lnSpc>
                        <a:spcBef>
                          <a:spcPts val="800"/>
                        </a:spcBef>
                        <a:spcAft>
                          <a:spcPts val="0"/>
                        </a:spcAft>
                        <a:buClr>
                          <a:schemeClr val="dk1"/>
                        </a:buClr>
                        <a:buSzPts val="1050"/>
                        <a:buFont typeface="Arial"/>
                        <a:buNone/>
                      </a:pPr>
                      <a:endParaRPr sz="1050" b="0" u="none" strike="noStrike" cap="none">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872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latin typeface="Montserrat"/>
                          <a:ea typeface="Montserrat"/>
                          <a:cs typeface="Montserrat"/>
                          <a:sym typeface="Montserrat"/>
                        </a:rPr>
                        <a:t>5 min</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3"/>
                      </a:pPr>
                      <a:r>
                        <a:rPr lang="en-US" sz="1050" b="0">
                          <a:solidFill>
                            <a:schemeClr val="tx1">
                              <a:lumMod val="50000"/>
                              <a:lumOff val="50000"/>
                            </a:schemeClr>
                          </a:solidFill>
                          <a:latin typeface="Montserrat"/>
                          <a:ea typeface="Montserrat"/>
                          <a:cs typeface="Montserrat"/>
                          <a:sym typeface="Montserrat"/>
                        </a:rPr>
                        <a:t>Allo scadere del tempo, </a:t>
                      </a:r>
                      <a:r>
                        <a:rPr lang="en-US" sz="1050">
                          <a:solidFill>
                            <a:schemeClr val="tx1">
                              <a:lumMod val="50000"/>
                              <a:lumOff val="50000"/>
                            </a:schemeClr>
                          </a:solidFill>
                          <a:latin typeface="Montserrat"/>
                          <a:ea typeface="Montserrat"/>
                          <a:cs typeface="Montserrat"/>
                          <a:sym typeface="Montserrat"/>
                        </a:rPr>
                        <a:t>il gruppo</a:t>
                      </a:r>
                      <a:r>
                        <a:rPr lang="en-US" sz="1050" b="0">
                          <a:solidFill>
                            <a:schemeClr val="tx1">
                              <a:lumMod val="50000"/>
                              <a:lumOff val="50000"/>
                            </a:schemeClr>
                          </a:solidFill>
                          <a:latin typeface="Montserrat"/>
                          <a:ea typeface="Montserrat"/>
                          <a:cs typeface="Montserrat"/>
                          <a:sym typeface="Montserrat"/>
                        </a:rPr>
                        <a:t> dev</a:t>
                      </a:r>
                      <a:r>
                        <a:rPr lang="en-US" sz="1050">
                          <a:solidFill>
                            <a:schemeClr val="tx1">
                              <a:lumMod val="50000"/>
                              <a:lumOff val="50000"/>
                            </a:schemeClr>
                          </a:solidFill>
                          <a:latin typeface="Montserrat"/>
                          <a:ea typeface="Montserrat"/>
                          <a:cs typeface="Montserrat"/>
                          <a:sym typeface="Montserrat"/>
                        </a:rPr>
                        <a:t>e</a:t>
                      </a:r>
                      <a:r>
                        <a:rPr lang="en-US" sz="1050" b="0">
                          <a:solidFill>
                            <a:schemeClr val="tx1">
                              <a:lumMod val="50000"/>
                              <a:lumOff val="50000"/>
                            </a:schemeClr>
                          </a:solidFill>
                          <a:latin typeface="Montserrat"/>
                          <a:ea typeface="Montserrat"/>
                          <a:cs typeface="Montserrat"/>
                          <a:sym typeface="Montserrat"/>
                        </a:rPr>
                        <a:t> leggere le domande e rispondere. Se non </a:t>
                      </a:r>
                      <a:r>
                        <a:rPr lang="en-US" sz="1050">
                          <a:solidFill>
                            <a:schemeClr val="tx1">
                              <a:lumMod val="50000"/>
                              <a:lumOff val="50000"/>
                            </a:schemeClr>
                          </a:solidFill>
                          <a:latin typeface="Montserrat"/>
                          <a:ea typeface="Montserrat"/>
                          <a:cs typeface="Montserrat"/>
                          <a:sym typeface="Montserrat"/>
                        </a:rPr>
                        <a:t>emergono risposte significa che non è stato sufficiente il tempo dell’attività per trovarvi soluzione, si può in questo caso chiedere l’aiuto a tutto il gruppo ,</a:t>
                      </a:r>
                      <a:r>
                        <a:rPr lang="en-US" sz="1050" b="0">
                          <a:solidFill>
                            <a:schemeClr val="tx1">
                              <a:lumMod val="50000"/>
                              <a:lumOff val="50000"/>
                            </a:schemeClr>
                          </a:solidFill>
                          <a:latin typeface="Montserrat"/>
                          <a:ea typeface="Montserrat"/>
                          <a:cs typeface="Montserrat"/>
                          <a:sym typeface="Montserrat"/>
                        </a:rPr>
                        <a:t>(max. 15 minuti).</a:t>
                      </a:r>
                      <a:endParaRPr>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509000">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latin typeface="Montserrat"/>
                          <a:ea typeface="Montserrat"/>
                          <a:cs typeface="Montserrat"/>
                          <a:sym typeface="Montserrat"/>
                        </a:rPr>
                        <a:t> 2 min</a:t>
                      </a:r>
                      <a:endParaRPr sz="1050" b="0">
                        <a:solidFill>
                          <a:schemeClr val="tx1">
                            <a:lumMod val="50000"/>
                            <a:lumOff val="50000"/>
                          </a:schemeClr>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050"/>
                        <a:buFont typeface="Arial"/>
                        <a:buNone/>
                      </a:pPr>
                      <a:endParaRPr sz="1050" b="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4"/>
                      </a:pPr>
                      <a:r>
                        <a:rPr lang="en-US" sz="1050" b="0" dirty="0">
                          <a:solidFill>
                            <a:schemeClr val="tx1">
                              <a:lumMod val="50000"/>
                              <a:lumOff val="50000"/>
                            </a:schemeClr>
                          </a:solidFill>
                          <a:latin typeface="Montserrat"/>
                          <a:ea typeface="Montserrat"/>
                          <a:cs typeface="Montserrat"/>
                          <a:sym typeface="Montserrat"/>
                        </a:rPr>
                        <a:t>Questa </a:t>
                      </a:r>
                      <a:r>
                        <a:rPr lang="en-US" sz="1050" dirty="0" err="1">
                          <a:solidFill>
                            <a:schemeClr val="tx1">
                              <a:lumMod val="50000"/>
                              <a:lumOff val="50000"/>
                            </a:schemeClr>
                          </a:solidFill>
                          <a:latin typeface="Montserrat"/>
                          <a:ea typeface="Montserrat"/>
                          <a:cs typeface="Montserrat"/>
                          <a:sym typeface="Montserrat"/>
                        </a:rPr>
                        <a:t>attività</a:t>
                      </a:r>
                      <a:r>
                        <a:rPr lang="en-US" sz="1050" dirty="0">
                          <a:solidFill>
                            <a:schemeClr val="tx1">
                              <a:lumMod val="50000"/>
                              <a:lumOff val="50000"/>
                            </a:schemeClr>
                          </a:solidFill>
                          <a:latin typeface="Montserrat"/>
                          <a:ea typeface="Montserrat"/>
                          <a:cs typeface="Montserrat"/>
                          <a:sym typeface="Montserrat"/>
                        </a:rPr>
                        <a:t> </a:t>
                      </a:r>
                      <a:r>
                        <a:rPr lang="en-US" sz="1050" b="0" dirty="0">
                          <a:solidFill>
                            <a:schemeClr val="tx1">
                              <a:lumMod val="50000"/>
                              <a:lumOff val="50000"/>
                            </a:schemeClr>
                          </a:solidFill>
                          <a:latin typeface="Montserrat"/>
                          <a:ea typeface="Montserrat"/>
                          <a:cs typeface="Montserrat"/>
                          <a:sym typeface="Montserrat"/>
                        </a:rPr>
                        <a:t> segue un </a:t>
                      </a:r>
                      <a:r>
                        <a:rPr lang="en-US" sz="1050" b="0" dirty="0" err="1">
                          <a:solidFill>
                            <a:schemeClr val="tx1">
                              <a:lumMod val="50000"/>
                              <a:lumOff val="50000"/>
                            </a:schemeClr>
                          </a:solidFill>
                          <a:latin typeface="Montserrat"/>
                          <a:ea typeface="Montserrat"/>
                          <a:cs typeface="Montserrat"/>
                          <a:sym typeface="Montserrat"/>
                        </a:rPr>
                        <a:t>metodo</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attivo</a:t>
                      </a:r>
                      <a:r>
                        <a:rPr lang="en-US" sz="1050" b="0" dirty="0">
                          <a:solidFill>
                            <a:schemeClr val="tx1">
                              <a:lumMod val="50000"/>
                              <a:lumOff val="50000"/>
                            </a:schemeClr>
                          </a:solidFill>
                          <a:latin typeface="Montserrat"/>
                          <a:ea typeface="Montserrat"/>
                          <a:cs typeface="Montserrat"/>
                          <a:sym typeface="Montserrat"/>
                        </a:rPr>
                        <a:t> di </a:t>
                      </a:r>
                      <a:r>
                        <a:rPr lang="en-US" sz="1050" b="0" dirty="0" err="1">
                          <a:solidFill>
                            <a:schemeClr val="tx1">
                              <a:lumMod val="50000"/>
                              <a:lumOff val="50000"/>
                            </a:schemeClr>
                          </a:solidFill>
                          <a:latin typeface="Montserrat"/>
                          <a:ea typeface="Montserrat"/>
                          <a:cs typeface="Montserrat"/>
                          <a:sym typeface="Montserrat"/>
                        </a:rPr>
                        <a:t>lavoro</a:t>
                      </a:r>
                      <a:r>
                        <a:rPr lang="en-US" sz="1050" b="0" dirty="0">
                          <a:solidFill>
                            <a:schemeClr val="tx1">
                              <a:lumMod val="50000"/>
                              <a:lumOff val="50000"/>
                            </a:schemeClr>
                          </a:solidFill>
                          <a:latin typeface="Montserrat"/>
                          <a:ea typeface="Montserrat"/>
                          <a:cs typeface="Montserrat"/>
                          <a:sym typeface="Montserrat"/>
                        </a:rPr>
                        <a:t> di </a:t>
                      </a:r>
                      <a:r>
                        <a:rPr lang="en-US" sz="1050" b="0" dirty="0" err="1">
                          <a:solidFill>
                            <a:schemeClr val="tx1">
                              <a:lumMod val="50000"/>
                              <a:lumOff val="50000"/>
                            </a:schemeClr>
                          </a:solidFill>
                          <a:latin typeface="Montserrat"/>
                          <a:ea typeface="Montserrat"/>
                          <a:cs typeface="Montserrat"/>
                          <a:sym typeface="Montserrat"/>
                        </a:rPr>
                        <a:t>ricerca</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individuale</a:t>
                      </a:r>
                      <a:r>
                        <a:rPr lang="en-US" sz="1050" b="0" dirty="0">
                          <a:solidFill>
                            <a:schemeClr val="tx1">
                              <a:lumMod val="50000"/>
                              <a:lumOff val="50000"/>
                            </a:schemeClr>
                          </a:solidFill>
                          <a:latin typeface="Montserrat"/>
                          <a:ea typeface="Montserrat"/>
                          <a:cs typeface="Montserrat"/>
                          <a:sym typeface="Montserrat"/>
                        </a:rPr>
                        <a:t> o di </a:t>
                      </a:r>
                      <a:r>
                        <a:rPr lang="en-US" sz="1050" b="0" dirty="0" err="1">
                          <a:solidFill>
                            <a:schemeClr val="tx1">
                              <a:lumMod val="50000"/>
                              <a:lumOff val="50000"/>
                            </a:schemeClr>
                          </a:solidFill>
                          <a:latin typeface="Montserrat"/>
                          <a:ea typeface="Montserrat"/>
                          <a:cs typeface="Montserrat"/>
                          <a:sym typeface="Montserrat"/>
                        </a:rPr>
                        <a:t>gruppo</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sulle</a:t>
                      </a:r>
                      <a:r>
                        <a:rPr lang="en-US" sz="1050" b="0" dirty="0">
                          <a:solidFill>
                            <a:schemeClr val="tx1">
                              <a:lumMod val="50000"/>
                              <a:lumOff val="50000"/>
                            </a:schemeClr>
                          </a:solidFill>
                          <a:latin typeface="Montserrat"/>
                          <a:ea typeface="Montserrat"/>
                          <a:cs typeface="Montserrat"/>
                          <a:sym typeface="Montserrat"/>
                        </a:rPr>
                        <a:t> </a:t>
                      </a:r>
                      <a:r>
                        <a:rPr lang="en-US" sz="1050" b="0" dirty="0" err="1">
                          <a:solidFill>
                            <a:schemeClr val="tx1">
                              <a:lumMod val="50000"/>
                              <a:lumOff val="50000"/>
                            </a:schemeClr>
                          </a:solidFill>
                          <a:latin typeface="Montserrat"/>
                          <a:ea typeface="Montserrat"/>
                          <a:cs typeface="Montserrat"/>
                          <a:sym typeface="Montserrat"/>
                        </a:rPr>
                        <a:t>domande</a:t>
                      </a:r>
                      <a:r>
                        <a:rPr lang="en-US" sz="1050" b="0" dirty="0">
                          <a:solidFill>
                            <a:schemeClr val="tx1">
                              <a:lumMod val="50000"/>
                              <a:lumOff val="50000"/>
                            </a:schemeClr>
                          </a:solidFill>
                          <a:latin typeface="Montserrat"/>
                          <a:ea typeface="Montserrat"/>
                          <a:cs typeface="Montserrat"/>
                          <a:sym typeface="Montserrat"/>
                        </a:rPr>
                        <a:t> poste.</a:t>
                      </a:r>
                      <a:endParaRPr sz="1050" b="0" dirty="0">
                        <a:solidFill>
                          <a:schemeClr val="tx1">
                            <a:lumMod val="50000"/>
                            <a:lumOff val="50000"/>
                          </a:schemeClr>
                        </a:solidFill>
                        <a:latin typeface="Montserrat"/>
                        <a:ea typeface="Montserrat"/>
                        <a:cs typeface="Montserrat"/>
                        <a:sym typeface="Montserrat"/>
                      </a:endParaRPr>
                    </a:p>
                    <a:p>
                      <a:pPr marL="0" marR="0" lvl="0" indent="0" algn="l" rtl="0">
                        <a:lnSpc>
                          <a:spcPct val="100000"/>
                        </a:lnSpc>
                        <a:spcBef>
                          <a:spcPts val="800"/>
                        </a:spcBef>
                        <a:spcAft>
                          <a:spcPts val="0"/>
                        </a:spcAft>
                        <a:buClr>
                          <a:srgbClr val="7F7F7F"/>
                        </a:buClr>
                        <a:buSzPts val="1050"/>
                        <a:buFont typeface="Play"/>
                        <a:buNone/>
                      </a:pPr>
                      <a:r>
                        <a:rPr lang="en-US" sz="1050" b="0" dirty="0">
                          <a:solidFill>
                            <a:schemeClr val="tx1">
                              <a:lumMod val="50000"/>
                              <a:lumOff val="50000"/>
                            </a:schemeClr>
                          </a:solidFill>
                          <a:latin typeface="Montserrat"/>
                          <a:ea typeface="Montserrat"/>
                          <a:cs typeface="Montserrat"/>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graphicFrame>
        <p:nvGraphicFramePr>
          <p:cNvPr id="541" name="Google Shape;541;p33"/>
          <p:cNvGraphicFramePr/>
          <p:nvPr/>
        </p:nvGraphicFramePr>
        <p:xfrm>
          <a:off x="542925" y="495659"/>
          <a:ext cx="11144250" cy="6128859"/>
        </p:xfrm>
        <a:graphic>
          <a:graphicData uri="http://schemas.openxmlformats.org/drawingml/2006/table">
            <a:tbl>
              <a:tblPr firstRow="1" bandRow="1">
                <a:noFill/>
                <a:tableStyleId>{9F8BB3D1-9348-43E0-956B-931003C1C399}</a:tableStyleId>
              </a:tblPr>
              <a:tblGrid>
                <a:gridCol w="22479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39970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14375">
                <a:tc>
                  <a:txBody>
                    <a:bodyPr/>
                    <a:lstStyle/>
                    <a:p>
                      <a:pPr marL="0" marR="0" lvl="0" indent="0" algn="l" rtl="0">
                        <a:lnSpc>
                          <a:spcPct val="107000"/>
                        </a:lnSpc>
                        <a:spcBef>
                          <a:spcPts val="0"/>
                        </a:spcBef>
                        <a:spcAft>
                          <a:spcPts val="0"/>
                        </a:spcAft>
                        <a:buNone/>
                      </a:pPr>
                      <a:r>
                        <a:rPr lang="en-US" sz="1050" b="0" i="0">
                          <a:solidFill>
                            <a:srgbClr val="595959"/>
                          </a:solidFill>
                          <a:latin typeface="Montserrat"/>
                          <a:ea typeface="Montserrat"/>
                          <a:cs typeface="Montserrat"/>
                          <a:sym typeface="Montserrat"/>
                        </a:rPr>
                        <a:t>Molestie sessuali contro donne e persone LGBTQIA+</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a:solidFill>
                            <a:srgbClr val="595959"/>
                          </a:solidFill>
                          <a:latin typeface="Montserrat Light"/>
                          <a:ea typeface="Montserrat Light"/>
                          <a:cs typeface="Montserrat Light"/>
                          <a:sym typeface="Montserrat Light"/>
                        </a:rPr>
                        <a:t>E</a:t>
                      </a:r>
                      <a:r>
                        <a:rPr lang="en-US" sz="1100" b="1" i="0">
                          <a:solidFill>
                            <a:srgbClr val="595959"/>
                          </a:solidFill>
                          <a:latin typeface="Montserrat Light"/>
                          <a:ea typeface="Montserrat Light"/>
                          <a:cs typeface="Montserrat Light"/>
                          <a:sym typeface="Montserrat Light"/>
                        </a:rPr>
                        <a:t>lementi chiave per eliminare i rischi di molestie e </a:t>
                      </a:r>
                      <a:r>
                        <a:rPr lang="en-US" sz="1100" b="1">
                          <a:solidFill>
                            <a:srgbClr val="595959"/>
                          </a:solidFill>
                          <a:latin typeface="Montserrat Light"/>
                          <a:ea typeface="Montserrat Light"/>
                          <a:cs typeface="Montserrat Light"/>
                          <a:sym typeface="Montserrat Light"/>
                        </a:rPr>
                        <a:t>violenza di genere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Per eliminare i rischi di molestie e violenza di genere sono fondamentali gli interventi sulle infrastrutture e la formazione specifica del personale.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Molestie sessuali contro donne e persone LGBTQIA+</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Cosa si potrebbe </a:t>
                      </a:r>
                      <a:r>
                        <a:rPr lang="en-US" sz="1100" b="1">
                          <a:solidFill>
                            <a:srgbClr val="595959"/>
                          </a:solidFill>
                          <a:latin typeface="Montserrat Light"/>
                          <a:ea typeface="Montserrat Light"/>
                          <a:cs typeface="Montserrat Light"/>
                          <a:sym typeface="Montserrat Light"/>
                        </a:rPr>
                        <a:t>migliorare</a:t>
                      </a:r>
                      <a:r>
                        <a:rPr lang="en-US" sz="1100" b="1" i="0">
                          <a:solidFill>
                            <a:srgbClr val="595959"/>
                          </a:solidFill>
                          <a:latin typeface="Montserrat Light"/>
                          <a:ea typeface="Montserrat Light"/>
                          <a:cs typeface="Montserrat Light"/>
                          <a:sym typeface="Montserrat Light"/>
                        </a:rPr>
                        <a:t> in termini di infrastrutture?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La creazione di percorsi illuminati tra i collegamenti dei diversi mezzi di trasporto consente alle donne e alle persone LGBTQIA+ di viaggiare in sicurezza. </a:t>
                      </a:r>
                      <a:endParaRPr sz="1100" i="0">
                        <a:solidFill>
                          <a:srgbClr val="595959"/>
                        </a:solidFill>
                        <a:latin typeface="Montserrat Light"/>
                        <a:ea typeface="Montserrat Light"/>
                        <a:cs typeface="Montserrat Light"/>
                        <a:sym typeface="Montserrat Light"/>
                      </a:endParaRPr>
                    </a:p>
                    <a:p>
                      <a:pPr marL="0" marR="0" lvl="0" indent="0" algn="l" rtl="0">
                        <a:lnSpc>
                          <a:spcPct val="107000"/>
                        </a:lnSpc>
                        <a:spcBef>
                          <a:spcPts val="1200"/>
                        </a:spcBef>
                        <a:spcAft>
                          <a:spcPts val="0"/>
                        </a:spcAft>
                        <a:buNone/>
                      </a:pPr>
                      <a:r>
                        <a:rPr lang="en-US" sz="1100" i="0">
                          <a:solidFill>
                            <a:srgbClr val="595959"/>
                          </a:solidFill>
                          <a:latin typeface="Montserrat Light"/>
                          <a:ea typeface="Montserrat Light"/>
                          <a:cs typeface="Montserrat Light"/>
                          <a:sym typeface="Montserrat Light"/>
                        </a:rPr>
                        <a:t>.</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68287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Molestie sessuali contro donne e</a:t>
                      </a:r>
                      <a:r>
                        <a:rPr lang="en-US" sz="1050">
                          <a:solidFill>
                            <a:srgbClr val="595959"/>
                          </a:solidFill>
                          <a:latin typeface="Montserrat"/>
                          <a:ea typeface="Montserrat"/>
                          <a:cs typeface="Montserrat"/>
                          <a:sym typeface="Montserrat"/>
                        </a:rPr>
                        <a:t> </a:t>
                      </a:r>
                      <a:r>
                        <a:rPr lang="en-US" sz="1050" b="0" i="0">
                          <a:solidFill>
                            <a:srgbClr val="595959"/>
                          </a:solidFill>
                          <a:latin typeface="Montserrat"/>
                          <a:ea typeface="Montserrat"/>
                          <a:cs typeface="Montserrat"/>
                          <a:sym typeface="Montserrat"/>
                        </a:rPr>
                        <a:t>persone LGBTQIA+</a:t>
                      </a:r>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Perché la formazione del personale può essere un intervento prezioso nella lotta contro la </a:t>
                      </a:r>
                      <a:r>
                        <a:rPr lang="en-US" sz="1100" b="1">
                          <a:solidFill>
                            <a:srgbClr val="595959"/>
                          </a:solidFill>
                          <a:latin typeface="Montserrat Light"/>
                          <a:ea typeface="Montserrat Light"/>
                          <a:cs typeface="Montserrat Light"/>
                          <a:sym typeface="Montserrat Light"/>
                        </a:rPr>
                        <a:t>violenza di genere</a:t>
                      </a:r>
                      <a:r>
                        <a:rPr lang="en-US" sz="1100" b="1" i="0">
                          <a:solidFill>
                            <a:srgbClr val="595959"/>
                          </a:solidFill>
                          <a:latin typeface="Montserrat Light"/>
                          <a:ea typeface="Montserrat Light"/>
                          <a:cs typeface="Montserrat Light"/>
                          <a:sym typeface="Montserrat Light"/>
                        </a:rPr>
                        <a:t>?</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Fornire al personale di sicurezza dei trasporti una formazione sulle questioni di genere e sulla violenza di genere può garantire una risposta di soccorso efficiente alle persone che denunciano aggressioni.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11302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Molestie sessuali contro donne e persone LGBTQIA+</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azioni possono essere messe in atto per aumentare la consapevolezza </a:t>
                      </a:r>
                      <a:r>
                        <a:rPr lang="en-US" sz="1100" b="1">
                          <a:solidFill>
                            <a:srgbClr val="595959"/>
                          </a:solidFill>
                          <a:latin typeface="Montserrat Light"/>
                          <a:ea typeface="Montserrat Light"/>
                          <a:cs typeface="Montserrat Light"/>
                          <a:sym typeface="Montserrat Light"/>
                        </a:rPr>
                        <a:t>del</a:t>
                      </a:r>
                      <a:r>
                        <a:rPr lang="en-US" sz="1100" b="1" i="0">
                          <a:solidFill>
                            <a:srgbClr val="595959"/>
                          </a:solidFill>
                          <a:latin typeface="Montserrat Light"/>
                          <a:ea typeface="Montserrat Light"/>
                          <a:cs typeface="Montserrat Light"/>
                          <a:sym typeface="Montserrat Light"/>
                        </a:rPr>
                        <a:t> problema?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Ca</a:t>
                      </a:r>
                      <a:r>
                        <a:rPr lang="en-US" sz="1100" i="0">
                          <a:solidFill>
                            <a:srgbClr val="595959"/>
                          </a:solidFill>
                          <a:latin typeface="Montserrat Light"/>
                          <a:ea typeface="Montserrat Light"/>
                          <a:cs typeface="Montserrat Light"/>
                          <a:sym typeface="Montserrat Light"/>
                        </a:rPr>
                        <a:t>mpagne di sensibilizzazione contro le molestie e la violenza di genere </a:t>
                      </a:r>
                      <a:r>
                        <a:rPr lang="en-US" sz="1100">
                          <a:solidFill>
                            <a:srgbClr val="595959"/>
                          </a:solidFill>
                          <a:latin typeface="Montserrat Light"/>
                          <a:ea typeface="Montserrat Light"/>
                          <a:cs typeface="Montserrat Light"/>
                          <a:sym typeface="Montserrat Light"/>
                        </a:rPr>
                        <a:t>sui </a:t>
                      </a:r>
                      <a:r>
                        <a:rPr lang="en-US" sz="1100" i="0">
                          <a:solidFill>
                            <a:srgbClr val="595959"/>
                          </a:solidFill>
                          <a:latin typeface="Montserrat Light"/>
                          <a:ea typeface="Montserrat Light"/>
                          <a:cs typeface="Montserrat Light"/>
                          <a:sym typeface="Montserrat Light"/>
                        </a:rPr>
                        <a:t>trasporti per i passeggeri e il personale.</a:t>
                      </a:r>
                      <a:endParaRPr sz="1100" i="0">
                        <a:solidFill>
                          <a:srgbClr val="595959"/>
                        </a:solidFill>
                        <a:latin typeface="Montserrat Light"/>
                        <a:ea typeface="Montserrat Light"/>
                        <a:cs typeface="Montserrat Light"/>
                        <a:sym typeface="Montserrat Light"/>
                      </a:endParaRPr>
                    </a:p>
                    <a:p>
                      <a:pPr marL="0" marR="0" lvl="0" indent="0" algn="l" rtl="0">
                        <a:lnSpc>
                          <a:spcPct val="107000"/>
                        </a:lnSpc>
                        <a:spcBef>
                          <a:spcPts val="1200"/>
                        </a:spcBef>
                        <a:spcAft>
                          <a:spcPts val="0"/>
                        </a:spcAft>
                        <a:buNone/>
                      </a:pPr>
                      <a:endParaRPr sz="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Molestie sessuali contro donne e persone LGBTQIA+</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Come aumentare le risposte efficaci per eliminare la </a:t>
                      </a:r>
                      <a:r>
                        <a:rPr lang="en-US" sz="1100" b="1">
                          <a:solidFill>
                            <a:srgbClr val="595959"/>
                          </a:solidFill>
                          <a:latin typeface="Montserrat Light"/>
                          <a:ea typeface="Montserrat Light"/>
                          <a:cs typeface="Montserrat Light"/>
                          <a:sym typeface="Montserrat Light"/>
                        </a:rPr>
                        <a:t>violenza di genere</a:t>
                      </a:r>
                      <a:r>
                        <a:rPr lang="en-US" sz="1100" b="1" i="0">
                          <a:solidFill>
                            <a:srgbClr val="595959"/>
                          </a:solidFill>
                          <a:latin typeface="Montserrat Light"/>
                          <a:ea typeface="Montserrat Light"/>
                          <a:cs typeface="Montserrat Light"/>
                          <a:sym typeface="Montserrat Light"/>
                        </a:rPr>
                        <a:t>?</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La raccolta di dati sulla prevalenza di questo fenomeno sui trasporti pubblici può aiutare a pianificare interventi efficaci.</a:t>
                      </a:r>
                      <a:endParaRPr/>
                    </a:p>
                    <a:p>
                      <a:pPr marL="0" marR="0" lvl="0" indent="0" algn="l" rtl="0">
                        <a:lnSpc>
                          <a:spcPct val="107000"/>
                        </a:lnSpc>
                        <a:spcBef>
                          <a:spcPts val="800"/>
                        </a:spcBef>
                        <a:spcAft>
                          <a:spcPts val="0"/>
                        </a:spcAft>
                        <a:buNone/>
                      </a:pPr>
                      <a:endParaRPr sz="4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48412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Servizi igienici pubblici accessibili e sicuri</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Servizi igienici pubblici puliti e sicuri sono utili per migliorare la partecipazione delle donne alla vita pubblica?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Sì, perché aiutano le donne a uscire di casa in qualsiasi periodo del mese per più ore e a sentirsi più sicure.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48577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Servizi igienici pubblici accessibili e sicuri</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Servizi igienici pubblici puliti e sicuri sono utili per migliorare la partecipazione delle persone trans alla vita pubblica?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Sì, perché aiutano le persone trans a uscire d</a:t>
                      </a:r>
                      <a:r>
                        <a:rPr lang="en-US" sz="1100">
                          <a:solidFill>
                            <a:srgbClr val="595959"/>
                          </a:solidFill>
                          <a:latin typeface="Montserrat Light"/>
                          <a:ea typeface="Montserrat Light"/>
                          <a:cs typeface="Montserrat Light"/>
                          <a:sym typeface="Montserrat Light"/>
                        </a:rPr>
                        <a:t>i casa </a:t>
                      </a:r>
                      <a:r>
                        <a:rPr lang="en-US" sz="1100" i="0">
                          <a:solidFill>
                            <a:srgbClr val="595959"/>
                          </a:solidFill>
                          <a:latin typeface="Montserrat Light"/>
                          <a:ea typeface="Montserrat Light"/>
                          <a:cs typeface="Montserrat Light"/>
                          <a:sym typeface="Montserrat Light"/>
                        </a:rPr>
                        <a:t> in qualsiasi periodo del mese per più ore e a sentirsi più sicure.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r h="4762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Servizi igienici pubblici accessibili e sicuri</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I servizi igienici pubblici accessibili sono utili per migliorare la partecipazione de</a:t>
                      </a:r>
                      <a:r>
                        <a:rPr lang="en-US" sz="1100" b="1">
                          <a:solidFill>
                            <a:srgbClr val="595959"/>
                          </a:solidFill>
                          <a:latin typeface="Montserrat Light"/>
                          <a:ea typeface="Montserrat Light"/>
                          <a:cs typeface="Montserrat Light"/>
                          <a:sym typeface="Montserrat Light"/>
                        </a:rPr>
                        <a:t>lle persone con </a:t>
                      </a:r>
                      <a:r>
                        <a:rPr lang="en-US" sz="1100" b="1" i="0">
                          <a:solidFill>
                            <a:srgbClr val="595959"/>
                          </a:solidFill>
                          <a:latin typeface="Montserrat Light"/>
                          <a:ea typeface="Montserrat Light"/>
                          <a:cs typeface="Montserrat Light"/>
                          <a:sym typeface="Montserrat Light"/>
                        </a:rPr>
                        <a:t>disabilità alla vita pubblica?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Sì, perché aiutano le persone </a:t>
                      </a:r>
                      <a:r>
                        <a:rPr lang="en-US" sz="1100">
                          <a:solidFill>
                            <a:srgbClr val="595959"/>
                          </a:solidFill>
                          <a:latin typeface="Montserrat Light"/>
                          <a:ea typeface="Montserrat Light"/>
                          <a:cs typeface="Montserrat Light"/>
                          <a:sym typeface="Montserrat Light"/>
                        </a:rPr>
                        <a:t>con disabilità </a:t>
                      </a:r>
                      <a:r>
                        <a:rPr lang="en-US" sz="1100" i="0">
                          <a:solidFill>
                            <a:srgbClr val="595959"/>
                          </a:solidFill>
                          <a:latin typeface="Montserrat Light"/>
                          <a:ea typeface="Montserrat Light"/>
                          <a:cs typeface="Montserrat Light"/>
                          <a:sym typeface="Montserrat Light"/>
                        </a:rPr>
                        <a:t>a uscire di casa in qualsiasi periodo del mese per più ore e a sentirsi più sicure.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8"/>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Servizi igienici pubblici accessibili e sicuri</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i vantaggi dell'installazione di bagni pubblici neutri dal punto di vista del genere?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I vantaggi possono essere: </a:t>
                      </a:r>
                      <a:r>
                        <a:rPr lang="en-US" sz="1100">
                          <a:solidFill>
                            <a:srgbClr val="595959"/>
                          </a:solidFill>
                          <a:latin typeface="Montserrat Light"/>
                          <a:ea typeface="Montserrat Light"/>
                          <a:cs typeface="Montserrat Light"/>
                          <a:sym typeface="Montserrat Light"/>
                        </a:rPr>
                        <a:t>ridurre </a:t>
                      </a:r>
                      <a:r>
                        <a:rPr lang="en-US" sz="1100" i="0">
                          <a:solidFill>
                            <a:srgbClr val="595959"/>
                          </a:solidFill>
                          <a:latin typeface="Montserrat Light"/>
                          <a:ea typeface="Montserrat Light"/>
                          <a:cs typeface="Montserrat Light"/>
                          <a:sym typeface="Montserrat Light"/>
                        </a:rPr>
                        <a:t>le code, permettere ai bambini </a:t>
                      </a:r>
                      <a:r>
                        <a:rPr lang="en-US" sz="1100">
                          <a:solidFill>
                            <a:srgbClr val="595959"/>
                          </a:solidFill>
                          <a:latin typeface="Montserrat Light"/>
                          <a:ea typeface="Montserrat Light"/>
                          <a:cs typeface="Montserrat Light"/>
                          <a:sym typeface="Montserrat Light"/>
                        </a:rPr>
                        <a:t>e alle bambine </a:t>
                      </a:r>
                      <a:r>
                        <a:rPr lang="en-US" sz="1100" i="0">
                          <a:solidFill>
                            <a:srgbClr val="595959"/>
                          </a:solidFill>
                          <a:latin typeface="Montserrat Light"/>
                          <a:ea typeface="Montserrat Light"/>
                          <a:cs typeface="Montserrat Light"/>
                          <a:sym typeface="Montserrat Light"/>
                        </a:rPr>
                        <a:t>o a</a:t>
                      </a:r>
                      <a:r>
                        <a:rPr lang="en-US" sz="1100">
                          <a:solidFill>
                            <a:srgbClr val="595959"/>
                          </a:solidFill>
                          <a:latin typeface="Montserrat Light"/>
                          <a:ea typeface="Montserrat Light"/>
                          <a:cs typeface="Montserrat Light"/>
                          <a:sym typeface="Montserrat Light"/>
                        </a:rPr>
                        <a:t>lle persone con </a:t>
                      </a:r>
                      <a:r>
                        <a:rPr lang="en-US" sz="1100" i="0">
                          <a:solidFill>
                            <a:srgbClr val="595959"/>
                          </a:solidFill>
                          <a:latin typeface="Montserrat Light"/>
                          <a:ea typeface="Montserrat Light"/>
                          <a:cs typeface="Montserrat Light"/>
                          <a:sym typeface="Montserrat Light"/>
                        </a:rPr>
                        <a:t>disabili</a:t>
                      </a:r>
                      <a:r>
                        <a:rPr lang="en-US" sz="1100">
                          <a:solidFill>
                            <a:srgbClr val="595959"/>
                          </a:solidFill>
                          <a:latin typeface="Montserrat Light"/>
                          <a:ea typeface="Montserrat Light"/>
                          <a:cs typeface="Montserrat Light"/>
                          <a:sym typeface="Montserrat Light"/>
                        </a:rPr>
                        <a:t>tà </a:t>
                      </a:r>
                      <a:r>
                        <a:rPr lang="en-US" sz="1100" i="0">
                          <a:solidFill>
                            <a:srgbClr val="595959"/>
                          </a:solidFill>
                          <a:latin typeface="Montserrat Light"/>
                          <a:ea typeface="Montserrat Light"/>
                          <a:cs typeface="Montserrat Light"/>
                          <a:sym typeface="Montserrat Light"/>
                        </a:rPr>
                        <a:t>di </a:t>
                      </a:r>
                      <a:r>
                        <a:rPr lang="en-US" sz="1100">
                          <a:solidFill>
                            <a:srgbClr val="595959"/>
                          </a:solidFill>
                          <a:latin typeface="Montserrat Light"/>
                          <a:ea typeface="Montserrat Light"/>
                          <a:cs typeface="Montserrat Light"/>
                          <a:sym typeface="Montserrat Light"/>
                        </a:rPr>
                        <a:t>avere un accompagno, </a:t>
                      </a:r>
                      <a:r>
                        <a:rPr lang="en-US" sz="1100" i="0">
                          <a:solidFill>
                            <a:srgbClr val="595959"/>
                          </a:solidFill>
                          <a:latin typeface="Montserrat Light"/>
                          <a:ea typeface="Montserrat Light"/>
                          <a:cs typeface="Montserrat Light"/>
                          <a:sym typeface="Montserrat Light"/>
                        </a:rPr>
                        <a:t>promuovere l'equità</a:t>
                      </a:r>
                      <a:r>
                        <a:rPr lang="en-US" sz="1100">
                          <a:solidFill>
                            <a:srgbClr val="595959"/>
                          </a:solidFill>
                          <a:latin typeface="Montserrat Light"/>
                          <a:ea typeface="Montserrat Light"/>
                          <a:cs typeface="Montserrat Light"/>
                          <a:sym typeface="Montserrat Light"/>
                        </a:rPr>
                        <a:t>, maggiore sostenibilità finanziaria per l’installazione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542" name="Google Shape;542;p33"/>
          <p:cNvSpPr txBox="1"/>
          <p:nvPr/>
        </p:nvSpPr>
        <p:spPr>
          <a:xfrm>
            <a:off x="3048000" y="85580"/>
            <a:ext cx="6096000"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7F7F7F"/>
              </a:buClr>
              <a:buSzPts val="1400"/>
              <a:buFont typeface="Montserrat SemiBold"/>
              <a:buNone/>
            </a:pPr>
            <a:r>
              <a:rPr lang="en-US" sz="1400" b="0">
                <a:solidFill>
                  <a:schemeClr val="dk1"/>
                </a:solidFill>
                <a:latin typeface="Montserrat SemiBold"/>
                <a:ea typeface="Montserrat SemiBold"/>
                <a:cs typeface="Montserrat SemiBold"/>
                <a:sym typeface="Montserrat SemiBold"/>
              </a:rPr>
              <a:t>Sensibilizzazione a</a:t>
            </a:r>
            <a:r>
              <a:rPr lang="en-US">
                <a:solidFill>
                  <a:schemeClr val="dk1"/>
                </a:solidFill>
                <a:latin typeface="Montserrat SemiBold"/>
                <a:ea typeface="Montserrat SemiBold"/>
                <a:cs typeface="Montserrat SemiBold"/>
                <a:sym typeface="Montserrat SemiBold"/>
              </a:rPr>
              <a:t>lle</a:t>
            </a:r>
            <a:r>
              <a:rPr lang="en-US" sz="1400" b="0">
                <a:solidFill>
                  <a:schemeClr val="dk1"/>
                </a:solidFill>
                <a:latin typeface="Montserrat SemiBold"/>
                <a:ea typeface="Montserrat SemiBold"/>
                <a:cs typeface="Montserrat SemiBold"/>
                <a:sym typeface="Montserrat SemiBold"/>
              </a:rPr>
              <a:t> problem</a:t>
            </a:r>
            <a:r>
              <a:rPr lang="en-US">
                <a:solidFill>
                  <a:schemeClr val="dk1"/>
                </a:solidFill>
                <a:latin typeface="Montserrat SemiBold"/>
                <a:ea typeface="Montserrat SemiBold"/>
                <a:cs typeface="Montserrat SemiBold"/>
                <a:sym typeface="Montserrat SemiBold"/>
              </a:rPr>
              <a:t>atiche </a:t>
            </a:r>
            <a:r>
              <a:rPr lang="en-US" sz="1400" b="0">
                <a:solidFill>
                  <a:schemeClr val="dk1"/>
                </a:solidFill>
                <a:latin typeface="Montserrat SemiBold"/>
                <a:ea typeface="Montserrat SemiBold"/>
                <a:cs typeface="Montserrat SemiBold"/>
                <a:sym typeface="Montserrat SemiBold"/>
              </a:rPr>
              <a:t>della città</a:t>
            </a:r>
            <a:endParaRPr>
              <a:solidFill>
                <a:schemeClr val="dk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graphicFrame>
        <p:nvGraphicFramePr>
          <p:cNvPr id="547" name="Google Shape;547;p34"/>
          <p:cNvGraphicFramePr/>
          <p:nvPr/>
        </p:nvGraphicFramePr>
        <p:xfrm>
          <a:off x="527844" y="295634"/>
          <a:ext cx="11136300" cy="6376952"/>
        </p:xfrm>
        <a:graphic>
          <a:graphicData uri="http://schemas.openxmlformats.org/drawingml/2006/table">
            <a:tbl>
              <a:tblPr firstRow="1" bandRow="1">
                <a:noFill/>
                <a:tableStyleId>{9F8BB3D1-9348-43E0-956B-931003C1C399}</a:tableStyleId>
              </a:tblPr>
              <a:tblGrid>
                <a:gridCol w="22209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gridCol w="5257800">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691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gli svantaggi dell'installazione di bagni pubblici neutri dal punto di vista d</a:t>
                      </a:r>
                      <a:r>
                        <a:rPr lang="en-US" sz="1100" b="1">
                          <a:solidFill>
                            <a:srgbClr val="595959"/>
                          </a:solidFill>
                          <a:latin typeface="Montserrat Light"/>
                          <a:ea typeface="Montserrat Light"/>
                          <a:cs typeface="Montserrat Light"/>
                          <a:sym typeface="Montserrat Light"/>
                        </a:rPr>
                        <a:t>i </a:t>
                      </a:r>
                      <a:r>
                        <a:rPr lang="en-US" sz="1100" b="1" i="0">
                          <a:solidFill>
                            <a:srgbClr val="595959"/>
                          </a:solidFill>
                          <a:latin typeface="Montserrat Light"/>
                          <a:ea typeface="Montserrat Light"/>
                          <a:cs typeface="Montserrat Light"/>
                          <a:sym typeface="Montserrat Light"/>
                        </a:rPr>
                        <a:t>genere?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Gli svantaggi possono essere: aumento dei casi di violenza, alcune persone possono sentirsi in imbarazzo</a:t>
                      </a:r>
                      <a:r>
                        <a:rPr lang="en-US" sz="1100">
                          <a:solidFill>
                            <a:srgbClr val="595959"/>
                          </a:solidFill>
                          <a:latin typeface="Montserrat Light"/>
                          <a:ea typeface="Montserrat Light"/>
                          <a:cs typeface="Montserrat Light"/>
                          <a:sym typeface="Montserrat Light"/>
                        </a:rPr>
                        <a:t> nell’accedervi</a:t>
                      </a:r>
                      <a:r>
                        <a:rPr lang="en-US" sz="1100" i="0">
                          <a:solidFill>
                            <a:srgbClr val="595959"/>
                          </a:solidFill>
                          <a:latin typeface="Montserrat Light"/>
                          <a:ea typeface="Montserrat Light"/>
                          <a:cs typeface="Montserrat Light"/>
                          <a:sym typeface="Montserrat Light"/>
                        </a:rPr>
                        <a:t>, alcune persone possono opporsi per motivi religiosi.</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859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Quale paese ha il più alto tasso di bagni pubblici in Europa?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Islanda, 56 bagni per 100.000 persone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25112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Quale paese ha il più basso tasso di bagni pubblici in Europa?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Romania, 2 bagni ogni 100.000 persone.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13970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Cosa sono </a:t>
                      </a:r>
                      <a:r>
                        <a:rPr lang="en-US" sz="1100" b="1">
                          <a:solidFill>
                            <a:srgbClr val="595959"/>
                          </a:solidFill>
                          <a:latin typeface="Montserrat Light"/>
                          <a:ea typeface="Montserrat Light"/>
                          <a:cs typeface="Montserrat Light"/>
                          <a:sym typeface="Montserrat Light"/>
                        </a:rPr>
                        <a:t>i bagni neutri</a:t>
                      </a:r>
                      <a:r>
                        <a:rPr lang="en-US" sz="1100" b="1" i="0">
                          <a:solidFill>
                            <a:srgbClr val="595959"/>
                          </a:solidFill>
                          <a:latin typeface="Montserrat Light"/>
                          <a:ea typeface="Montserrat Light"/>
                          <a:cs typeface="Montserrat Light"/>
                          <a:sym typeface="Montserrat Light"/>
                        </a:rPr>
                        <a:t>?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Si tratta di servizi igienici utilizzabili da chiunque, indipendentemente dal </a:t>
                      </a:r>
                      <a:r>
                        <a:rPr lang="en-US" sz="1100">
                          <a:solidFill>
                            <a:srgbClr val="595959"/>
                          </a:solidFill>
                          <a:latin typeface="Montserrat Light"/>
                          <a:ea typeface="Montserrat Light"/>
                          <a:cs typeface="Montserrat Light"/>
                          <a:sym typeface="Montserrat Light"/>
                        </a:rPr>
                        <a:t>genere,</a:t>
                      </a:r>
                      <a:r>
                        <a:rPr lang="en-US" sz="1100" i="0">
                          <a:solidFill>
                            <a:srgbClr val="595959"/>
                          </a:solidFill>
                          <a:latin typeface="Montserrat Light"/>
                          <a:ea typeface="Montserrat Light"/>
                          <a:cs typeface="Montserrat Light"/>
                          <a:sym typeface="Montserrat Light"/>
                        </a:rPr>
                        <a:t> raffigurati senza simboli maschili e femminili (ad esempio attraverso il semplice simbolo di una toilette). Possono essere chiamati anche servizi igienici </a:t>
                      </a:r>
                      <a:r>
                        <a:rPr lang="en-US" sz="1100">
                          <a:solidFill>
                            <a:srgbClr val="595959"/>
                          </a:solidFill>
                          <a:latin typeface="Montserrat Light"/>
                          <a:ea typeface="Montserrat Light"/>
                          <a:cs typeface="Montserrat Light"/>
                          <a:sym typeface="Montserrat Light"/>
                        </a:rPr>
                        <a:t>genderless o per tutti i generi</a:t>
                      </a:r>
                      <a:endParaRPr sz="1050" i="0">
                        <a:solidFill>
                          <a:srgbClr val="595959"/>
                        </a:solidFill>
                        <a:latin typeface="Montserrat Light"/>
                        <a:ea typeface="Montserrat Light"/>
                        <a:cs typeface="Montserrat Light"/>
                        <a:sym typeface="Montserrat Light"/>
                      </a:endParaRPr>
                    </a:p>
                    <a:p>
                      <a:pPr marL="0" marR="0" lvl="0" indent="0" algn="l" rtl="0">
                        <a:lnSpc>
                          <a:spcPct val="107000"/>
                        </a:lnSpc>
                        <a:spcBef>
                          <a:spcPts val="800"/>
                        </a:spcBef>
                        <a:spcAft>
                          <a:spcPts val="0"/>
                        </a:spcAft>
                        <a:buNone/>
                      </a:pPr>
                      <a:endParaRPr sz="2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0452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 è la differenza tra bagni </a:t>
                      </a:r>
                      <a:r>
                        <a:rPr lang="en-US" sz="1100" b="1">
                          <a:solidFill>
                            <a:srgbClr val="595959"/>
                          </a:solidFill>
                          <a:latin typeface="Montserrat Light"/>
                          <a:ea typeface="Montserrat Light"/>
                          <a:cs typeface="Montserrat Light"/>
                          <a:sym typeface="Montserrat Light"/>
                        </a:rPr>
                        <a:t>neutri</a:t>
                      </a:r>
                      <a:r>
                        <a:rPr lang="en-US" sz="1100" b="1" i="0">
                          <a:solidFill>
                            <a:srgbClr val="595959"/>
                          </a:solidFill>
                          <a:latin typeface="Montserrat Light"/>
                          <a:ea typeface="Montserrat Light"/>
                          <a:cs typeface="Montserrat Light"/>
                          <a:sym typeface="Montserrat Light"/>
                        </a:rPr>
                        <a:t> e bagni </a:t>
                      </a:r>
                      <a:r>
                        <a:rPr lang="en-US" sz="1100" b="1">
                          <a:solidFill>
                            <a:srgbClr val="595959"/>
                          </a:solidFill>
                          <a:latin typeface="Montserrat Light"/>
                          <a:ea typeface="Montserrat Light"/>
                          <a:cs typeface="Montserrat Light"/>
                          <a:sym typeface="Montserrat Light"/>
                        </a:rPr>
                        <a:t>divisi </a:t>
                      </a:r>
                      <a:r>
                        <a:rPr lang="en-US" sz="1100" b="1" i="0">
                          <a:solidFill>
                            <a:srgbClr val="595959"/>
                          </a:solidFill>
                          <a:latin typeface="Montserrat Light"/>
                          <a:ea typeface="Montserrat Light"/>
                          <a:cs typeface="Montserrat Light"/>
                          <a:sym typeface="Montserrat Light"/>
                        </a:rPr>
                        <a:t>per </a:t>
                      </a:r>
                      <a:r>
                        <a:rPr lang="en-US" sz="1100" b="1">
                          <a:solidFill>
                            <a:srgbClr val="595959"/>
                          </a:solidFill>
                          <a:latin typeface="Montserrat Light"/>
                          <a:ea typeface="Montserrat Light"/>
                          <a:cs typeface="Montserrat Light"/>
                          <a:sym typeface="Montserrat Light"/>
                        </a:rPr>
                        <a:t>genere?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I servizi igienici</a:t>
                      </a:r>
                      <a:r>
                        <a:rPr lang="en-US" sz="1100">
                          <a:solidFill>
                            <a:srgbClr val="595959"/>
                          </a:solidFill>
                          <a:latin typeface="Montserrat Light"/>
                          <a:ea typeface="Montserrat Light"/>
                          <a:cs typeface="Montserrat Light"/>
                          <a:sym typeface="Montserrat Light"/>
                        </a:rPr>
                        <a:t> divisi per genere s</a:t>
                      </a:r>
                      <a:r>
                        <a:rPr lang="en-US" sz="1100" i="0">
                          <a:solidFill>
                            <a:srgbClr val="595959"/>
                          </a:solidFill>
                          <a:latin typeface="Montserrat Light"/>
                          <a:ea typeface="Montserrat Light"/>
                          <a:cs typeface="Montserrat Light"/>
                          <a:sym typeface="Montserrat Light"/>
                        </a:rPr>
                        <a:t>ono strutture sanitarie utilizzate </a:t>
                      </a:r>
                      <a:r>
                        <a:rPr lang="en-US" sz="1100">
                          <a:solidFill>
                            <a:srgbClr val="595959"/>
                          </a:solidFill>
                          <a:latin typeface="Montserrat Light"/>
                          <a:ea typeface="Montserrat Light"/>
                          <a:cs typeface="Montserrat Light"/>
                          <a:sym typeface="Montserrat Light"/>
                        </a:rPr>
                        <a:t>persone seguendo questa distinzione attraverso </a:t>
                      </a:r>
                      <a:r>
                        <a:rPr lang="en-US" sz="1100" i="0">
                          <a:solidFill>
                            <a:srgbClr val="595959"/>
                          </a:solidFill>
                          <a:latin typeface="Montserrat Light"/>
                          <a:ea typeface="Montserrat Light"/>
                          <a:cs typeface="Montserrat Light"/>
                          <a:sym typeface="Montserrat Light"/>
                        </a:rPr>
                        <a:t>simboli maschili e femminili. Non sono progettati per </a:t>
                      </a:r>
                      <a:r>
                        <a:rPr lang="en-US" sz="1100">
                          <a:solidFill>
                            <a:srgbClr val="595959"/>
                          </a:solidFill>
                          <a:latin typeface="Montserrat Light"/>
                          <a:ea typeface="Montserrat Light"/>
                          <a:cs typeface="Montserrat Light"/>
                          <a:sym typeface="Montserrat Light"/>
                        </a:rPr>
                        <a:t>una facile accessibilità </a:t>
                      </a:r>
                      <a:r>
                        <a:rPr lang="en-US" sz="1100" i="0">
                          <a:solidFill>
                            <a:srgbClr val="595959"/>
                          </a:solidFill>
                          <a:latin typeface="Montserrat Light"/>
                          <a:ea typeface="Montserrat Light"/>
                          <a:cs typeface="Montserrat Light"/>
                          <a:sym typeface="Montserrat Light"/>
                        </a:rPr>
                        <a:t>da altri generi.  </a:t>
                      </a:r>
                      <a:endParaRPr/>
                    </a:p>
                    <a:p>
                      <a:pPr marL="0" marR="0" lvl="0" indent="0" algn="l" rtl="0">
                        <a:lnSpc>
                          <a:spcPct val="107000"/>
                        </a:lnSpc>
                        <a:spcBef>
                          <a:spcPts val="800"/>
                        </a:spcBef>
                        <a:spcAft>
                          <a:spcPts val="0"/>
                        </a:spcAft>
                        <a:buNone/>
                      </a:pPr>
                      <a:endParaRPr sz="10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5038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Servizi igienici pubblici accessibili e sicuri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latin typeface="Montserrat Light"/>
                          <a:ea typeface="Montserrat Light"/>
                          <a:cs typeface="Montserrat Light"/>
                          <a:sym typeface="Montserrat Light"/>
                        </a:rPr>
                        <a:t>Cosa sono i bagni </a:t>
                      </a:r>
                      <a:r>
                        <a:rPr lang="en-US" sz="1100" b="1">
                          <a:latin typeface="Montserrat Light"/>
                          <a:ea typeface="Montserrat Light"/>
                          <a:cs typeface="Montserrat Light"/>
                          <a:sym typeface="Montserrat Light"/>
                        </a:rPr>
                        <a:t>divisi per genere</a:t>
                      </a:r>
                      <a:r>
                        <a:rPr lang="en-US" sz="1100" b="1" i="0">
                          <a:latin typeface="Montserrat Light"/>
                          <a:ea typeface="Montserrat Light"/>
                          <a:cs typeface="Montserrat Light"/>
                          <a:sym typeface="Montserrat Light"/>
                        </a:rPr>
                        <a:t>?</a:t>
                      </a:r>
                      <a:endParaRPr sz="1100" b="1" i="0">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Servizi igienici separati per maschi e femmine.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440975">
                <a:tc>
                  <a:txBody>
                    <a:bodyPr/>
                    <a:lstStyle/>
                    <a:p>
                      <a:pPr marL="0" marR="0" lvl="0" indent="0" algn="l" rtl="0">
                        <a:lnSpc>
                          <a:spcPct val="115000"/>
                        </a:lnSpc>
                        <a:spcBef>
                          <a:spcPts val="0"/>
                        </a:spcBef>
                        <a:spcAft>
                          <a:spcPts val="0"/>
                        </a:spcAf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Quale percentuale di città europee ha implementato telecamere di sorveglianza negli spazi pubblici?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Secondo uno studio condotto dall'Agenzia dell'Unione europea per i diritti fondamentali (FRA), circa il 60% delle città europee ha installato telecamere di sorveglianza negli spazi pubblici.</a:t>
                      </a:r>
                      <a:endParaRPr/>
                    </a:p>
                    <a:p>
                      <a:pPr marL="0" marR="0" lvl="0" indent="0" algn="l" rtl="0">
                        <a:lnSpc>
                          <a:spcPct val="115000"/>
                        </a:lnSpc>
                        <a:spcBef>
                          <a:spcPts val="800"/>
                        </a:spcBef>
                        <a:spcAft>
                          <a:spcPts val="0"/>
                        </a:spcAft>
                        <a:buNone/>
                      </a:pP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r h="6392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a:t>
                      </a:r>
                      <a:r>
                        <a:rPr lang="en-US" sz="1100" b="1">
                          <a:solidFill>
                            <a:srgbClr val="595959"/>
                          </a:solidFill>
                          <a:latin typeface="Montserrat Light"/>
                          <a:ea typeface="Montserrat Light"/>
                          <a:cs typeface="Montserrat Light"/>
                          <a:sym typeface="Montserrat Light"/>
                        </a:rPr>
                        <a:t>le ragioni principali che spingono le città a </a:t>
                      </a:r>
                      <a:r>
                        <a:rPr lang="en-US" sz="1100" b="1" i="0">
                          <a:solidFill>
                            <a:srgbClr val="595959"/>
                          </a:solidFill>
                          <a:latin typeface="Montserrat Light"/>
                          <a:ea typeface="Montserrat Light"/>
                          <a:cs typeface="Montserrat Light"/>
                          <a:sym typeface="Montserrat Light"/>
                        </a:rPr>
                        <a:t>implementare le telecamere di sorveglianza negli spazi pubblici?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Le ragioni principali</a:t>
                      </a:r>
                      <a:r>
                        <a:rPr lang="en-US" sz="1100">
                          <a:solidFill>
                            <a:srgbClr val="595959"/>
                          </a:solidFill>
                          <a:latin typeface="Montserrat Light"/>
                          <a:ea typeface="Montserrat Light"/>
                          <a:cs typeface="Montserrat Light"/>
                          <a:sym typeface="Montserrat Light"/>
                        </a:rPr>
                        <a:t> che spingono le città al</a:t>
                      </a:r>
                      <a:r>
                        <a:rPr lang="en-US" sz="1100" i="0">
                          <a:solidFill>
                            <a:srgbClr val="595959"/>
                          </a:solidFill>
                          <a:latin typeface="Montserrat Light"/>
                          <a:ea typeface="Montserrat Light"/>
                          <a:cs typeface="Montserrat Light"/>
                          <a:sym typeface="Montserrat Light"/>
                        </a:rPr>
                        <a:t>l'implementazione delle telecamere di sorveglianza includono il rafforzamento della sicurezza pubblica, la prevenzione e l'allontanamento della criminalità e il miglioramento delle capacità di risposta alle emergenze.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graphicFrame>
        <p:nvGraphicFramePr>
          <p:cNvPr id="552" name="Google Shape;552;p35"/>
          <p:cNvGraphicFramePr/>
          <p:nvPr/>
        </p:nvGraphicFramePr>
        <p:xfrm>
          <a:off x="504825" y="314684"/>
          <a:ext cx="11182350" cy="5939323"/>
        </p:xfrm>
        <a:graphic>
          <a:graphicData uri="http://schemas.openxmlformats.org/drawingml/2006/table">
            <a:tbl>
              <a:tblPr firstRow="1" bandRow="1">
                <a:noFill/>
                <a:tableStyleId>{9F8BB3D1-9348-43E0-956B-931003C1C399}</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0133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 è il costo medio dell'installazione e della manutenzione delle telecamere di sorveglianza negli spazi pubblici?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Il costo medio dell'installazione e della manutenzione delle telecamere di sorveglianza negli spazi pubblici varia a seconda di fattori</a:t>
                      </a:r>
                      <a:r>
                        <a:rPr lang="en-US" sz="1100">
                          <a:solidFill>
                            <a:srgbClr val="595959"/>
                          </a:solidFill>
                          <a:latin typeface="Montserrat Light"/>
                          <a:ea typeface="Montserrat Light"/>
                          <a:cs typeface="Montserrat Light"/>
                          <a:sym typeface="Montserrat Light"/>
                        </a:rPr>
                        <a:t>, </a:t>
                      </a:r>
                      <a:r>
                        <a:rPr lang="en-US" sz="1100" i="0">
                          <a:solidFill>
                            <a:srgbClr val="595959"/>
                          </a:solidFill>
                          <a:latin typeface="Montserrat Light"/>
                          <a:ea typeface="Montserrat Light"/>
                          <a:cs typeface="Montserrat Light"/>
                          <a:sym typeface="Montserrat Light"/>
                        </a:rPr>
                        <a:t>quali le dimensioni dell'area coperta e la tecnologia utilizzata, ma le stime indicano che può variare da 10.000 a 50.000 euro all'anno per telecamera.</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98107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Che impatto hanno le telecamere di sorveglianza negli spazi pubblici sui tassi di criminalità?</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Alcuni studi hanno dimostrato che la presenza di telecamere di sorveglianza negli spazi pubblici può portare a una riduzione di alcuni tipi di reati, come i furti e gli atti di vandalismo, agendo da deterrente e aiutando l'identificazione e la cattura de</a:t>
                      </a:r>
                      <a:r>
                        <a:rPr lang="en-US" sz="1100">
                          <a:solidFill>
                            <a:srgbClr val="595959"/>
                          </a:solidFill>
                          <a:latin typeface="Montserrat Light"/>
                          <a:ea typeface="Montserrat Light"/>
                          <a:cs typeface="Montserrat Light"/>
                          <a:sym typeface="Montserrat Light"/>
                        </a:rPr>
                        <a:t>lle persone sospette.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i potenziali problemi di privacy associati all'uso di telecamere di sorveglianza negli spazi pubblici?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Secondo uno studio condotto dall'Urban Institute, circa il 20% dei crimini nelle aree urbane viene ripreso in tempo reale dalle telecamere di sorveglianza.</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92110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Quale percentuale di crimini nelle aree urbane viene </a:t>
                      </a:r>
                      <a:r>
                        <a:rPr lang="en-US" sz="1100" b="1">
                          <a:solidFill>
                            <a:srgbClr val="595959"/>
                          </a:solidFill>
                          <a:latin typeface="Montserrat Light"/>
                          <a:ea typeface="Montserrat Light"/>
                          <a:cs typeface="Montserrat Light"/>
                          <a:sym typeface="Montserrat Light"/>
                        </a:rPr>
                        <a:t>ripresa</a:t>
                      </a:r>
                      <a:r>
                        <a:rPr lang="en-US" sz="1100" b="1" i="0">
                          <a:solidFill>
                            <a:srgbClr val="595959"/>
                          </a:solidFill>
                          <a:latin typeface="Montserrat Light"/>
                          <a:ea typeface="Montserrat Light"/>
                          <a:cs typeface="Montserrat Light"/>
                          <a:sym typeface="Montserrat Light"/>
                        </a:rPr>
                        <a:t> dalle telecamere di sorveglianza in tempo reale?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Secondo i dati del Garante europeo della protezione dei dati (GEPD), nell'ultimo anno sono stati presentati circa 100 reclami per violazione della privacy contro le città per l'uso di telecamere di sorveglianza negli spazi pubblici.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539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le norme giuridiche che regolano l'uso delle telecamere di sorveglianza negli spazi pubblici nell'Unione Europea?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L'uso delle telecamere di sorveglianza negli spazi pubblici è disciplinato dal Regolamento generale sulla protezione dei dati (GDPR) e dalle leggi nazionali sulla protezione dei dati nell'Unione </a:t>
                      </a:r>
                      <a:r>
                        <a:rPr lang="en-US" sz="1100">
                          <a:solidFill>
                            <a:srgbClr val="595959"/>
                          </a:solidFill>
                          <a:latin typeface="Montserrat Light"/>
                          <a:ea typeface="Montserrat Light"/>
                          <a:cs typeface="Montserrat Light"/>
                          <a:sym typeface="Montserrat Light"/>
                        </a:rPr>
                        <a:t>E</a:t>
                      </a:r>
                      <a:r>
                        <a:rPr lang="en-US" sz="1100" b="0" i="0">
                          <a:solidFill>
                            <a:srgbClr val="595959"/>
                          </a:solidFill>
                          <a:latin typeface="Montserrat Light"/>
                          <a:ea typeface="Montserrat Light"/>
                          <a:cs typeface="Montserrat Light"/>
                          <a:sym typeface="Montserrat Light"/>
                        </a:rPr>
                        <a:t>uropea, che richiedono alle città di garantire trasparenza, responsabilità e proporzionalità nelle loro pratiche di sorveglianza.</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87630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Come viene percepita da</a:t>
                      </a:r>
                      <a:r>
                        <a:rPr lang="en-US" sz="1100" b="1">
                          <a:solidFill>
                            <a:srgbClr val="595959"/>
                          </a:solidFill>
                          <a:latin typeface="Montserrat Light"/>
                          <a:ea typeface="Montserrat Light"/>
                          <a:cs typeface="Montserrat Light"/>
                          <a:sym typeface="Montserrat Light"/>
                        </a:rPr>
                        <a:t>lle persone l</a:t>
                      </a:r>
                      <a:r>
                        <a:rPr lang="en-US" sz="1100" b="1" i="0">
                          <a:solidFill>
                            <a:srgbClr val="595959"/>
                          </a:solidFill>
                          <a:latin typeface="Montserrat Light"/>
                          <a:ea typeface="Montserrat Light"/>
                          <a:cs typeface="Montserrat Light"/>
                          <a:sym typeface="Montserrat Light"/>
                        </a:rPr>
                        <a:t>a presenza di telecamere di sorveglianza negli spazi pubblici?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I sondaggi hanno dimostrato che le opinioni sulla presenza di telecamere di sorveglianza negli spazi pubblici variano tra </a:t>
                      </a:r>
                      <a:r>
                        <a:rPr lang="en-US" sz="1100">
                          <a:solidFill>
                            <a:srgbClr val="595959"/>
                          </a:solidFill>
                          <a:latin typeface="Montserrat Light"/>
                          <a:ea typeface="Montserrat Light"/>
                          <a:cs typeface="Montserrat Light"/>
                          <a:sym typeface="Montserrat Light"/>
                        </a:rPr>
                        <a:t>le persone: </a:t>
                      </a:r>
                      <a:r>
                        <a:rPr lang="en-US" sz="1100" b="0" i="0">
                          <a:solidFill>
                            <a:srgbClr val="595959"/>
                          </a:solidFill>
                          <a:latin typeface="Montserrat Light"/>
                          <a:ea typeface="Montserrat Light"/>
                          <a:cs typeface="Montserrat Light"/>
                          <a:sym typeface="Montserrat Light"/>
                        </a:rPr>
                        <a:t> alcun</a:t>
                      </a:r>
                      <a:r>
                        <a:rPr lang="en-US" sz="1100">
                          <a:solidFill>
                            <a:srgbClr val="595959"/>
                          </a:solidFill>
                          <a:latin typeface="Montserrat Light"/>
                          <a:ea typeface="Montserrat Light"/>
                          <a:cs typeface="Montserrat Light"/>
                          <a:sym typeface="Montserrat Light"/>
                        </a:rPr>
                        <a:t>e </a:t>
                      </a:r>
                      <a:r>
                        <a:rPr lang="en-US" sz="1100" b="0" i="0">
                          <a:solidFill>
                            <a:srgbClr val="595959"/>
                          </a:solidFill>
                          <a:latin typeface="Montserrat Light"/>
                          <a:ea typeface="Montserrat Light"/>
                          <a:cs typeface="Montserrat Light"/>
                          <a:sym typeface="Montserrat Light"/>
                        </a:rPr>
                        <a:t>esprimono preoccupazioni per la privacy e le libertà civili, mentre altr</a:t>
                      </a:r>
                      <a:r>
                        <a:rPr lang="en-US" sz="1100">
                          <a:solidFill>
                            <a:srgbClr val="595959"/>
                          </a:solidFill>
                          <a:latin typeface="Montserrat Light"/>
                          <a:ea typeface="Montserrat Light"/>
                          <a:cs typeface="Montserrat Light"/>
                          <a:sym typeface="Montserrat Light"/>
                        </a:rPr>
                        <a:t>e</a:t>
                      </a:r>
                      <a:r>
                        <a:rPr lang="en-US" sz="1100" b="0" i="0">
                          <a:solidFill>
                            <a:srgbClr val="595959"/>
                          </a:solidFill>
                          <a:latin typeface="Montserrat Light"/>
                          <a:ea typeface="Montserrat Light"/>
                          <a:cs typeface="Montserrat Light"/>
                          <a:sym typeface="Montserrat Light"/>
                        </a:rPr>
                        <a:t> le considerano necessarie per mantenere la sicurezza pubblica.</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graphicFrame>
        <p:nvGraphicFramePr>
          <p:cNvPr id="557" name="Google Shape;557;p36"/>
          <p:cNvGraphicFramePr/>
          <p:nvPr/>
        </p:nvGraphicFramePr>
        <p:xfrm>
          <a:off x="504825" y="314684"/>
          <a:ext cx="11182350" cy="6301908"/>
        </p:xfrm>
        <a:graphic>
          <a:graphicData uri="http://schemas.openxmlformats.org/drawingml/2006/table">
            <a:tbl>
              <a:tblPr firstRow="1" bandRow="1">
                <a:noFill/>
                <a:tableStyleId>{9F8BB3D1-9348-43E0-956B-931003C1C399}</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0133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gli approcci alternativi per migliorare la sicurezza pubblica negli spazi pubblici oltre alle telecamere di sorveglianza?</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Gli approcci alternativi per migliorare la sicurezza pubblica negli spazi pubblici includono un maggiore impegno d</a:t>
                      </a:r>
                      <a:r>
                        <a:rPr lang="en-US" sz="1100">
                          <a:solidFill>
                            <a:srgbClr val="595959"/>
                          </a:solidFill>
                          <a:latin typeface="Montserrat Light"/>
                          <a:ea typeface="Montserrat Light"/>
                          <a:cs typeface="Montserrat Light"/>
                          <a:sym typeface="Montserrat Light"/>
                        </a:rPr>
                        <a:t>ella</a:t>
                      </a:r>
                      <a:r>
                        <a:rPr lang="en-US" sz="1100" b="0" i="0">
                          <a:solidFill>
                            <a:srgbClr val="595959"/>
                          </a:solidFill>
                          <a:latin typeface="Montserrat Light"/>
                          <a:ea typeface="Montserrat Light"/>
                          <a:cs typeface="Montserrat Light"/>
                          <a:sym typeface="Montserrat Light"/>
                        </a:rPr>
                        <a:t> polizia comunitaria, il miglioramento dell'illuminazione e della progettazione ambientale e l'attuazione di programmi di prevenzione della criminalità incentrati sulla risoluzione delle problematiche sociali di fondo.</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79607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sorveglianza negli spazi pubblici</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Secondo le stime, quante telecamere di sorveglianza saranno installate nel mondo entro il 2025?</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Secondo le proiezioni di IHS Markit, entro il 2025 saranno installate oltre 1 miliardo di telecamere di sorveglianza in tutto il mondo.</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marR="0" lvl="0" indent="0" algn="l" rtl="0">
                        <a:lnSpc>
                          <a:spcPct val="115000"/>
                        </a:lnSpc>
                        <a:spcBef>
                          <a:spcPts val="0"/>
                        </a:spcBef>
                        <a:spcAft>
                          <a:spcPts val="0"/>
                        </a:spcAf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i 3 elementi chiave (per le donne e le ragazze) per un uso sicuro di un parco di quartiere?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1 - Percorsi ben illuminati; 2 - Sensazione di sicurezza e protezione; 3 - </a:t>
                      </a:r>
                      <a:r>
                        <a:rPr lang="en-US" sz="1100">
                          <a:solidFill>
                            <a:srgbClr val="595959"/>
                          </a:solidFill>
                          <a:latin typeface="Montserrat Light"/>
                          <a:ea typeface="Montserrat Light"/>
                          <a:cs typeface="Montserrat Light"/>
                          <a:sym typeface="Montserrat Light"/>
                        </a:rPr>
                        <a:t>b</a:t>
                      </a:r>
                      <a:r>
                        <a:rPr lang="en-US" sz="1100" b="0" i="0">
                          <a:solidFill>
                            <a:srgbClr val="595959"/>
                          </a:solidFill>
                          <a:latin typeface="Montserrat Light"/>
                          <a:ea typeface="Montserrat Light"/>
                          <a:cs typeface="Montserrat Light"/>
                          <a:sym typeface="Montserrat Light"/>
                        </a:rPr>
                        <a:t>uona visuale.</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6679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a:t>
                      </a:r>
                      <a:r>
                        <a:rPr lang="en-US" sz="1100" b="1">
                          <a:solidFill>
                            <a:srgbClr val="595959"/>
                          </a:solidFill>
                          <a:latin typeface="Montserrat Light"/>
                          <a:ea typeface="Montserrat Light"/>
                          <a:cs typeface="Montserrat Light"/>
                          <a:sym typeface="Montserrat Light"/>
                        </a:rPr>
                        <a:t>i principali ostacoli per la realizzazione di </a:t>
                      </a:r>
                      <a:r>
                        <a:rPr lang="en-US" sz="1100" b="1" i="0">
                          <a:solidFill>
                            <a:srgbClr val="595959"/>
                          </a:solidFill>
                          <a:latin typeface="Montserrat Light"/>
                          <a:ea typeface="Montserrat Light"/>
                          <a:cs typeface="Montserrat Light"/>
                          <a:sym typeface="Montserrat Light"/>
                        </a:rPr>
                        <a:t>parchi più inclusivi e accessibili </a:t>
                      </a:r>
                      <a:r>
                        <a:rPr lang="en-US" sz="1100" b="1">
                          <a:solidFill>
                            <a:srgbClr val="595959"/>
                          </a:solidFill>
                          <a:latin typeface="Montserrat Light"/>
                          <a:ea typeface="Montserrat Light"/>
                          <a:cs typeface="Montserrat Light"/>
                          <a:sym typeface="Montserrat Light"/>
                        </a:rPr>
                        <a:t>per </a:t>
                      </a:r>
                      <a:r>
                        <a:rPr lang="en-US" sz="1100" b="1" i="0">
                          <a:solidFill>
                            <a:srgbClr val="595959"/>
                          </a:solidFill>
                          <a:latin typeface="Montserrat Light"/>
                          <a:ea typeface="Montserrat Light"/>
                          <a:cs typeface="Montserrat Light"/>
                          <a:sym typeface="Montserrat Light"/>
                        </a:rPr>
                        <a:t>donne e ragazze?</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1-mancanza di </a:t>
                      </a:r>
                      <a:r>
                        <a:rPr lang="en-US" sz="1100">
                          <a:solidFill>
                            <a:srgbClr val="595959"/>
                          </a:solidFill>
                          <a:latin typeface="Montserrat Light"/>
                          <a:ea typeface="Montserrat Light"/>
                          <a:cs typeface="Montserrat Light"/>
                          <a:sym typeface="Montserrat Light"/>
                        </a:rPr>
                        <a:t>percorsi </a:t>
                      </a:r>
                      <a:r>
                        <a:rPr lang="en-US" sz="1100" b="0" i="0">
                          <a:solidFill>
                            <a:srgbClr val="595959"/>
                          </a:solidFill>
                          <a:latin typeface="Montserrat Light"/>
                          <a:ea typeface="Montserrat Light"/>
                          <a:cs typeface="Montserrat Light"/>
                          <a:sym typeface="Montserrat Light"/>
                        </a:rPr>
                        <a:t>2-mancanza di un buon arredo urbano; 3-gestione trascurata del verde 4-scarsa gestione dei rifiuti.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524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di queste due affermazioni è/sono ver</a:t>
                      </a:r>
                      <a:r>
                        <a:rPr lang="en-US" sz="1100" b="1">
                          <a:solidFill>
                            <a:srgbClr val="595959"/>
                          </a:solidFill>
                          <a:latin typeface="Montserrat Light"/>
                          <a:ea typeface="Montserrat Light"/>
                          <a:cs typeface="Montserrat Light"/>
                          <a:sym typeface="Montserrat Light"/>
                        </a:rPr>
                        <a:t>a/e</a:t>
                      </a:r>
                      <a:r>
                        <a:rPr lang="en-US" sz="1100" b="1" i="0">
                          <a:solidFill>
                            <a:srgbClr val="595959"/>
                          </a:solidFill>
                          <a:latin typeface="Montserrat Light"/>
                          <a:ea typeface="Montserrat Light"/>
                          <a:cs typeface="Montserrat Light"/>
                          <a:sym typeface="Montserrat Light"/>
                        </a:rPr>
                        <a:t>? a)</a:t>
                      </a:r>
                      <a:r>
                        <a:rPr lang="en-US" sz="1100" b="1">
                          <a:solidFill>
                            <a:srgbClr val="595959"/>
                          </a:solidFill>
                          <a:latin typeface="Montserrat Light"/>
                          <a:ea typeface="Montserrat Light"/>
                          <a:cs typeface="Montserrat Light"/>
                          <a:sym typeface="Montserrat Light"/>
                        </a:rPr>
                        <a:t>N</a:t>
                      </a:r>
                      <a:r>
                        <a:rPr lang="en-US" sz="1100" b="1" i="0">
                          <a:solidFill>
                            <a:srgbClr val="595959"/>
                          </a:solidFill>
                          <a:latin typeface="Montserrat Light"/>
                          <a:ea typeface="Montserrat Light"/>
                          <a:cs typeface="Montserrat Light"/>
                          <a:sym typeface="Montserrat Light"/>
                        </a:rPr>
                        <a:t>el contesto locale di Belgrado, gli spazi pubblici sono fatti per le auto e non per le persone </a:t>
                      </a:r>
                      <a:endParaRPr sz="1100" b="1" i="0">
                        <a:solidFill>
                          <a:srgbClr val="595959"/>
                        </a:solidFill>
                        <a:latin typeface="Montserrat Light"/>
                        <a:ea typeface="Montserrat Light"/>
                        <a:cs typeface="Montserrat Light"/>
                        <a:sym typeface="Montserrat Light"/>
                      </a:endParaRPr>
                    </a:p>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b</a:t>
                      </a:r>
                      <a:r>
                        <a:rPr lang="en-US" sz="1100" b="1">
                          <a:solidFill>
                            <a:srgbClr val="595959"/>
                          </a:solidFill>
                          <a:latin typeface="Montserrat Light"/>
                          <a:ea typeface="Montserrat Light"/>
                          <a:cs typeface="Montserrat Light"/>
                          <a:sym typeface="Montserrat Light"/>
                        </a:rPr>
                        <a:t>)</a:t>
                      </a:r>
                      <a:r>
                        <a:rPr lang="en-US" sz="1100" b="1" i="0">
                          <a:solidFill>
                            <a:srgbClr val="595959"/>
                          </a:solidFill>
                          <a:latin typeface="Montserrat Light"/>
                          <a:ea typeface="Montserrat Light"/>
                          <a:cs typeface="Montserrat Light"/>
                          <a:sym typeface="Montserrat Light"/>
                        </a:rPr>
                        <a:t>nel contesto locale di Belgrado, le donne possono usare gli spazi verdi allo stesso modo degli uomin</a:t>
                      </a:r>
                      <a:r>
                        <a:rPr lang="en-US" sz="1100" b="1">
                          <a:solidFill>
                            <a:srgbClr val="595959"/>
                          </a:solidFill>
                          <a:latin typeface="Montserrat Light"/>
                          <a:ea typeface="Montserrat Light"/>
                          <a:cs typeface="Montserrat Light"/>
                          <a:sym typeface="Montserrat Light"/>
                        </a:rPr>
                        <a:t>i</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Entrambe le </a:t>
                      </a:r>
                      <a:r>
                        <a:rPr lang="en-US" sz="1100">
                          <a:solidFill>
                            <a:srgbClr val="595959"/>
                          </a:solidFill>
                          <a:latin typeface="Montserrat Light"/>
                          <a:ea typeface="Montserrat Light"/>
                          <a:cs typeface="Montserrat Light"/>
                          <a:sym typeface="Montserrat Light"/>
                        </a:rPr>
                        <a:t>affermazioni</a:t>
                      </a:r>
                      <a:r>
                        <a:rPr lang="en-US" sz="1100" b="0" i="0">
                          <a:solidFill>
                            <a:srgbClr val="595959"/>
                          </a:solidFill>
                          <a:latin typeface="Montserrat Light"/>
                          <a:ea typeface="Montserrat Light"/>
                          <a:cs typeface="Montserrat Light"/>
                          <a:sym typeface="Montserrat Light"/>
                        </a:rPr>
                        <a:t> non sono vere.</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064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A che ora del giorno le donne utilizzano maggiormente i parchi di quartiere?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Per lo più durante il giorno.</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7524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Quali sono le conseguenze dell'incapacità di trovare il proprio posto nel parco e di trascorrervi del tempo di qualità?</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Le donne e le ragazze tendono a stare più in casa.</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graphicFrame>
        <p:nvGraphicFramePr>
          <p:cNvPr id="562" name="Google Shape;562;p37"/>
          <p:cNvGraphicFramePr/>
          <p:nvPr/>
        </p:nvGraphicFramePr>
        <p:xfrm>
          <a:off x="504825" y="419459"/>
          <a:ext cx="11182350" cy="6023182"/>
        </p:xfrm>
        <a:graphic>
          <a:graphicData uri="http://schemas.openxmlformats.org/drawingml/2006/table">
            <a:tbl>
              <a:tblPr firstRow="1" bandRow="1">
                <a:noFill/>
                <a:tableStyleId>{9F8BB3D1-9348-43E0-956B-931003C1C399}</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gli impatti generali sulla salute se le opportunità ricreative nei parchi sono limitate per le donne e le ragazze?</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I rischi di non muoversi a sufficienza e di non trascorrere abbastanza tempo all'aria aperta, che portano a diverse malattie cardiovascolari, problemi mentali, ecc.</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79607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a:t>
                      </a:r>
                      <a:r>
                        <a:rPr lang="en-US" sz="1100">
                          <a:solidFill>
                            <a:srgbClr val="595959"/>
                          </a:solidFill>
                          <a:latin typeface="Montserrat Light"/>
                          <a:ea typeface="Montserrat Light"/>
                          <a:cs typeface="Montserrat Light"/>
                          <a:sym typeface="Montserrat Light"/>
                        </a:rPr>
                        <a:t>gli ostacoli attuali quando si </a:t>
                      </a:r>
                      <a:r>
                        <a:rPr lang="en-US" sz="1100" b="0" i="0">
                          <a:solidFill>
                            <a:srgbClr val="595959"/>
                          </a:solidFill>
                          <a:latin typeface="Montserrat Light"/>
                          <a:ea typeface="Montserrat Light"/>
                          <a:cs typeface="Montserrat Light"/>
                          <a:sym typeface="Montserrat Light"/>
                        </a:rPr>
                        <a:t>pianifica</a:t>
                      </a:r>
                      <a:r>
                        <a:rPr lang="en-US" sz="1100">
                          <a:solidFill>
                            <a:srgbClr val="595959"/>
                          </a:solidFill>
                          <a:latin typeface="Montserrat Light"/>
                          <a:ea typeface="Montserrat Light"/>
                          <a:cs typeface="Montserrat Light"/>
                          <a:sym typeface="Montserrat Light"/>
                        </a:rPr>
                        <a:t>no gli </a:t>
                      </a:r>
                      <a:r>
                        <a:rPr lang="en-US" sz="1100" b="0" i="0">
                          <a:solidFill>
                            <a:srgbClr val="595959"/>
                          </a:solidFill>
                          <a:latin typeface="Montserrat Light"/>
                          <a:ea typeface="Montserrat Light"/>
                          <a:cs typeface="Montserrat Light"/>
                          <a:sym typeface="Montserrat Light"/>
                        </a:rPr>
                        <a:t>spazi pubblici verdi sensibil</a:t>
                      </a:r>
                      <a:r>
                        <a:rPr lang="en-US" sz="1100">
                          <a:solidFill>
                            <a:srgbClr val="595959"/>
                          </a:solidFill>
                          <a:latin typeface="Montserrat Light"/>
                          <a:ea typeface="Montserrat Light"/>
                          <a:cs typeface="Montserrat Light"/>
                          <a:sym typeface="Montserrat Light"/>
                        </a:rPr>
                        <a:t>i </a:t>
                      </a:r>
                      <a:r>
                        <a:rPr lang="en-US" sz="1100" b="0" i="0">
                          <a:solidFill>
                            <a:srgbClr val="595959"/>
                          </a:solidFill>
                          <a:latin typeface="Montserrat Light"/>
                          <a:ea typeface="Montserrat Light"/>
                          <a:cs typeface="Montserrat Light"/>
                          <a:sym typeface="Montserrat Light"/>
                        </a:rPr>
                        <a:t>alle questioni di genere?</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L'attuale prassi di pianificazione manca di una ricerca iniziale e di una comprensione dei bisogni delle donne.</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a:t>
                      </a:r>
                      <a:r>
                        <a:rPr lang="en-US" sz="1100">
                          <a:solidFill>
                            <a:srgbClr val="595959"/>
                          </a:solidFill>
                          <a:latin typeface="Montserrat Light"/>
                          <a:ea typeface="Montserrat Light"/>
                          <a:cs typeface="Montserrat Light"/>
                          <a:sym typeface="Montserrat Light"/>
                        </a:rPr>
                        <a:t>i tre timori più diffusi tra</a:t>
                      </a:r>
                      <a:r>
                        <a:rPr lang="en-US" sz="1100" b="0" i="0">
                          <a:solidFill>
                            <a:srgbClr val="595959"/>
                          </a:solidFill>
                          <a:latin typeface="Montserrat Light"/>
                          <a:ea typeface="Montserrat Light"/>
                          <a:cs typeface="Montserrat Light"/>
                          <a:sym typeface="Montserrat Light"/>
                        </a:rPr>
                        <a:t> donne e ragazze quando si tratta di utilizzare le infrastrutture verdi la sera?</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1.molestie e/o rapine 2.abusi fisici 3.abusi verbali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6679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le </a:t>
                      </a:r>
                      <a:r>
                        <a:rPr lang="en-US" sz="1100">
                          <a:solidFill>
                            <a:srgbClr val="595959"/>
                          </a:solidFill>
                          <a:latin typeface="Montserrat Light"/>
                          <a:ea typeface="Montserrat Light"/>
                          <a:cs typeface="Montserrat Light"/>
                          <a:sym typeface="Montserrat Light"/>
                        </a:rPr>
                        <a:t>elementi</a:t>
                      </a:r>
                      <a:r>
                        <a:rPr lang="en-US" sz="1100" b="0" i="0">
                          <a:solidFill>
                            <a:srgbClr val="595959"/>
                          </a:solidFill>
                          <a:latin typeface="Montserrat Light"/>
                          <a:ea typeface="Montserrat Light"/>
                          <a:cs typeface="Montserrat Light"/>
                          <a:sym typeface="Montserrat Light"/>
                        </a:rPr>
                        <a:t> naturali che possono aumentare la qualità degli spazi pubblici </a:t>
                      </a:r>
                      <a:r>
                        <a:rPr lang="en-US" sz="1100">
                          <a:solidFill>
                            <a:srgbClr val="595959"/>
                          </a:solidFill>
                          <a:latin typeface="Montserrat Light"/>
                          <a:ea typeface="Montserrat Light"/>
                          <a:cs typeface="Montserrat Light"/>
                          <a:sym typeface="Montserrat Light"/>
                        </a:rPr>
                        <a:t>per ogni persona?</a:t>
                      </a:r>
                      <a:r>
                        <a:rPr lang="en-US" sz="1100" b="0" i="0">
                          <a:solidFill>
                            <a:srgbClr val="595959"/>
                          </a:solidFill>
                          <a:latin typeface="Montserrat Light"/>
                          <a:ea typeface="Montserrat Light"/>
                          <a:cs typeface="Montserrat Light"/>
                          <a:sym typeface="Montserrat Light"/>
                        </a:rPr>
                        <a:t> (citarne almeno due)</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1.luoghi ben ombreggiati con alberi 2.prati accessibili e ben curati 3/ vicinanza a </a:t>
                      </a:r>
                      <a:r>
                        <a:rPr lang="en-US" sz="1100">
                          <a:solidFill>
                            <a:srgbClr val="595959"/>
                          </a:solidFill>
                          <a:latin typeface="Montserrat Light"/>
                          <a:ea typeface="Montserrat Light"/>
                          <a:cs typeface="Montserrat Light"/>
                          <a:sym typeface="Montserrat Light"/>
                        </a:rPr>
                        <a:t>punti </a:t>
                      </a:r>
                      <a:r>
                        <a:rPr lang="en-US" sz="1100" b="0" i="0">
                          <a:solidFill>
                            <a:srgbClr val="595959"/>
                          </a:solidFill>
                          <a:latin typeface="Montserrat Light"/>
                          <a:ea typeface="Montserrat Light"/>
                          <a:cs typeface="Montserrat Light"/>
                          <a:sym typeface="Montserrat Light"/>
                        </a:rPr>
                        <a:t> idrici, se possibile 4./piantagione di sempreverdi 5/ spazi di seduta riparati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524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Mancanza di spazi verdi adeguati per donne e ragazze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Perché c'è una tale discrepanza tra le soluzioni standardizzate per le attrezzature </a:t>
                      </a:r>
                      <a:r>
                        <a:rPr lang="en-US" sz="1100">
                          <a:solidFill>
                            <a:srgbClr val="595959"/>
                          </a:solidFill>
                          <a:latin typeface="Montserrat Light"/>
                          <a:ea typeface="Montserrat Light"/>
                          <a:cs typeface="Montserrat Light"/>
                          <a:sym typeface="Montserrat Light"/>
                        </a:rPr>
                        <a:t>nei p</a:t>
                      </a:r>
                      <a:r>
                        <a:rPr lang="en-US" sz="1100" b="0" i="0">
                          <a:solidFill>
                            <a:srgbClr val="595959"/>
                          </a:solidFill>
                          <a:latin typeface="Montserrat Light"/>
                          <a:ea typeface="Montserrat Light"/>
                          <a:cs typeface="Montserrat Light"/>
                          <a:sym typeface="Montserrat Light"/>
                        </a:rPr>
                        <a:t>archi e le esigenze delle donne?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La discrepanza è principalmente una conseguenza del fatto </a:t>
                      </a:r>
                      <a:r>
                        <a:rPr lang="en-US" sz="1100">
                          <a:solidFill>
                            <a:srgbClr val="595959"/>
                          </a:solidFill>
                          <a:latin typeface="Montserrat Light"/>
                          <a:ea typeface="Montserrat Light"/>
                          <a:cs typeface="Montserrat Light"/>
                          <a:sym typeface="Montserrat Light"/>
                        </a:rPr>
                        <a:t>che coloro che  progettano le </a:t>
                      </a:r>
                      <a:r>
                        <a:rPr lang="en-US" sz="1100" b="0" i="0">
                          <a:solidFill>
                            <a:srgbClr val="595959"/>
                          </a:solidFill>
                          <a:latin typeface="Montserrat Light"/>
                          <a:ea typeface="Montserrat Light"/>
                          <a:cs typeface="Montserrat Light"/>
                          <a:sym typeface="Montserrat Light"/>
                        </a:rPr>
                        <a:t>attrezzature </a:t>
                      </a:r>
                      <a:r>
                        <a:rPr lang="en-US" sz="1100">
                          <a:solidFill>
                            <a:srgbClr val="595959"/>
                          </a:solidFill>
                          <a:latin typeface="Montserrat Light"/>
                          <a:ea typeface="Montserrat Light"/>
                          <a:cs typeface="Montserrat Light"/>
                          <a:sym typeface="Montserrat Light"/>
                        </a:rPr>
                        <a:t>nei parchi</a:t>
                      </a:r>
                      <a:r>
                        <a:rPr lang="en-US" sz="1100" b="0" i="0">
                          <a:solidFill>
                            <a:srgbClr val="595959"/>
                          </a:solidFill>
                          <a:latin typeface="Montserrat Light"/>
                          <a:ea typeface="Montserrat Light"/>
                          <a:cs typeface="Montserrat Light"/>
                          <a:sym typeface="Montserrat Light"/>
                        </a:rPr>
                        <a:t> </a:t>
                      </a:r>
                      <a:r>
                        <a:rPr lang="en-US" sz="1100">
                          <a:solidFill>
                            <a:srgbClr val="595959"/>
                          </a:solidFill>
                          <a:latin typeface="Montserrat Light"/>
                          <a:ea typeface="Montserrat Light"/>
                          <a:cs typeface="Montserrat Light"/>
                          <a:sym typeface="Montserrat Light"/>
                        </a:rPr>
                        <a:t>sono</a:t>
                      </a:r>
                      <a:r>
                        <a:rPr lang="en-US" sz="1100" b="0" i="0">
                          <a:solidFill>
                            <a:srgbClr val="595959"/>
                          </a:solidFill>
                          <a:latin typeface="Montserrat Light"/>
                          <a:ea typeface="Montserrat Light"/>
                          <a:cs typeface="Montserrat Light"/>
                          <a:sym typeface="Montserrat Light"/>
                        </a:rPr>
                        <a:t> in maggioranza uomini.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064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fattori devono essere</a:t>
                      </a:r>
                      <a:r>
                        <a:rPr lang="en-US" sz="1100">
                          <a:solidFill>
                            <a:srgbClr val="595959"/>
                          </a:solidFill>
                          <a:latin typeface="Montserrat Light"/>
                          <a:ea typeface="Montserrat Light"/>
                          <a:cs typeface="Montserrat Light"/>
                          <a:sym typeface="Montserrat Light"/>
                        </a:rPr>
                        <a:t> presi in considerazione dagli enti pubblici </a:t>
                      </a:r>
                      <a:r>
                        <a:rPr lang="en-US" sz="1100" b="0" i="0">
                          <a:solidFill>
                            <a:srgbClr val="595959"/>
                          </a:solidFill>
                          <a:latin typeface="Montserrat Light"/>
                          <a:ea typeface="Montserrat Light"/>
                          <a:cs typeface="Montserrat Light"/>
                          <a:sym typeface="Montserrat Light"/>
                        </a:rPr>
                        <a:t>quando si prende una decisione in materia di molestie/violenze sessuali</a:t>
                      </a:r>
                      <a:r>
                        <a:rPr lang="en-US" sz="1100">
                          <a:solidFill>
                            <a:srgbClr val="595959"/>
                          </a:solidFill>
                          <a:latin typeface="Montserrat Light"/>
                          <a:ea typeface="Montserrat Light"/>
                          <a:cs typeface="Montserrat Light"/>
                          <a:sym typeface="Montserrat Light"/>
                        </a:rPr>
                        <a:t>?</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I</a:t>
                      </a:r>
                      <a:r>
                        <a:rPr lang="en-US" sz="1100">
                          <a:solidFill>
                            <a:srgbClr val="595959"/>
                          </a:solidFill>
                          <a:latin typeface="Montserrat Light"/>
                          <a:ea typeface="Montserrat Light"/>
                          <a:cs typeface="Montserrat Light"/>
                          <a:sym typeface="Montserrat Light"/>
                        </a:rPr>
                        <a:t> fattori sono tre e sono la disponibilità di prove indipendenti dell'incidente, l'identificazione di una persona  sospetta che sia un/a"criminale credibile" e la valutazione che la persona denunciante sia "credibile".</a:t>
                      </a:r>
                      <a:endParaRPr sz="1100">
                        <a:solidFill>
                          <a:srgbClr val="595959"/>
                        </a:solidFill>
                        <a:latin typeface="Montserrat Light"/>
                        <a:ea typeface="Montserrat Light"/>
                        <a:cs typeface="Montserrat Light"/>
                        <a:sym typeface="Montserrat Light"/>
                      </a:endParaRPr>
                    </a:p>
                    <a:p>
                      <a:pPr marL="0" marR="0" lvl="0" indent="0" algn="l" rtl="0">
                        <a:lnSpc>
                          <a:spcPct val="107000"/>
                        </a:lnSpc>
                        <a:spcBef>
                          <a:spcPts val="0"/>
                        </a:spcBef>
                        <a:spcAft>
                          <a:spcPts val="0"/>
                        </a:spcAft>
                        <a:buNone/>
                      </a:pPr>
                      <a:endParaRPr sz="110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752475">
                <a:tc>
                  <a:txBody>
                    <a:bodyPr/>
                    <a:lstStyle/>
                    <a:p>
                      <a:pPr marL="0" marR="0" lvl="0" indent="0" algn="l" rtl="0">
                        <a:lnSpc>
                          <a:spcPct val="107000"/>
                        </a:lnSpc>
                        <a:spcBef>
                          <a:spcPts val="0"/>
                        </a:spcBef>
                        <a:spcAft>
                          <a:spcPts val="0"/>
                        </a:spcAft>
                        <a:buNone/>
                      </a:pPr>
                      <a:r>
                        <a:rPr lang="en-US" sz="1100" b="0" i="0">
                          <a:solidFill>
                            <a:srgbClr val="595959"/>
                          </a:solidFill>
                          <a:latin typeface="Montserrat"/>
                          <a:ea typeface="Montserrat"/>
                          <a:cs typeface="Montserrat"/>
                          <a:sym typeface="Montserrat"/>
                        </a:rPr>
                        <a:t>Mancanza di formazione e sensibilità </a:t>
                      </a:r>
                      <a:r>
                        <a:rPr lang="en-US" sz="1100">
                          <a:solidFill>
                            <a:srgbClr val="595959"/>
                          </a:solidFill>
                          <a:latin typeface="Montserrat"/>
                          <a:ea typeface="Montserrat"/>
                          <a:cs typeface="Montserrat"/>
                          <a:sym typeface="Montserrat"/>
                        </a:rPr>
                        <a:t>della </a:t>
                      </a:r>
                      <a:r>
                        <a:rPr lang="en-US" sz="1100" b="0" i="0">
                          <a:solidFill>
                            <a:srgbClr val="595959"/>
                          </a:solidFill>
                          <a:latin typeface="Montserrat"/>
                          <a:ea typeface="Montserrat"/>
                          <a:cs typeface="Montserrat"/>
                          <a:sym typeface="Montserrat"/>
                        </a:rPr>
                        <a:t>polizia </a:t>
                      </a:r>
                      <a:r>
                        <a:rPr lang="en-US" sz="1100">
                          <a:solidFill>
                            <a:srgbClr val="595959"/>
                          </a:solidFill>
                          <a:latin typeface="Montserrat"/>
                          <a:ea typeface="Montserrat"/>
                          <a:cs typeface="Montserrat"/>
                          <a:sym typeface="Montserrat"/>
                        </a:rPr>
                        <a:t>nella gestione di casi di</a:t>
                      </a:r>
                      <a:r>
                        <a:rPr lang="en-US" sz="1100" b="0" i="0">
                          <a:solidFill>
                            <a:srgbClr val="595959"/>
                          </a:solidFill>
                          <a:latin typeface="Montserrat"/>
                          <a:ea typeface="Montserrat"/>
                          <a:cs typeface="Montserrat"/>
                          <a:sym typeface="Montserrat"/>
                        </a:rPr>
                        <a:t> molesti</a:t>
                      </a:r>
                      <a:r>
                        <a:rPr lang="en-US" sz="1100">
                          <a:solidFill>
                            <a:srgbClr val="595959"/>
                          </a:solidFill>
                          <a:latin typeface="Montserrat"/>
                          <a:ea typeface="Montserrat"/>
                          <a:cs typeface="Montserrat"/>
                          <a:sym typeface="Montserrat"/>
                        </a:rPr>
                        <a:t>e</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Pensi </a:t>
                      </a:r>
                      <a:r>
                        <a:rPr lang="en-US" sz="1100" b="0" i="0">
                          <a:solidFill>
                            <a:srgbClr val="595959"/>
                          </a:solidFill>
                          <a:latin typeface="Montserrat Light"/>
                          <a:ea typeface="Montserrat Light"/>
                          <a:cs typeface="Montserrat Light"/>
                          <a:sym typeface="Montserrat Light"/>
                        </a:rPr>
                        <a:t> che non affrontare in modo efficace e tempestivo i casi di molestie/violenze sessuali provochi delusioni e problemi </a:t>
                      </a:r>
                      <a:r>
                        <a:rPr lang="en-US" sz="1100">
                          <a:solidFill>
                            <a:srgbClr val="595959"/>
                          </a:solidFill>
                          <a:latin typeface="Montserrat Light"/>
                          <a:ea typeface="Montserrat Light"/>
                          <a:cs typeface="Montserrat Light"/>
                          <a:sym typeface="Montserrat Light"/>
                        </a:rPr>
                        <a:t>per la</a:t>
                      </a:r>
                      <a:r>
                        <a:rPr lang="en-US" sz="1100" b="0" i="0">
                          <a:solidFill>
                            <a:srgbClr val="595959"/>
                          </a:solidFill>
                          <a:latin typeface="Montserrat Light"/>
                          <a:ea typeface="Montserrat Light"/>
                          <a:cs typeface="Montserrat Light"/>
                          <a:sym typeface="Montserrat Light"/>
                        </a:rPr>
                        <a:t> salute mentale della vittima?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Certamente sì, ne è un esempio il caso delle tre donne di Cipro che hanno espresso il loro disappunto </a:t>
                      </a:r>
                      <a:r>
                        <a:rPr lang="en-US" sz="1100">
                          <a:solidFill>
                            <a:srgbClr val="595959"/>
                          </a:solidFill>
                          <a:latin typeface="Montserrat Light"/>
                          <a:ea typeface="Montserrat Light"/>
                          <a:cs typeface="Montserrat Light"/>
                          <a:sym typeface="Montserrat Light"/>
                        </a:rPr>
                        <a:t>riguardo i </a:t>
                      </a:r>
                      <a:r>
                        <a:rPr lang="en-US" sz="1100" b="0" i="0">
                          <a:solidFill>
                            <a:srgbClr val="595959"/>
                          </a:solidFill>
                          <a:latin typeface="Montserrat Light"/>
                          <a:ea typeface="Montserrat Light"/>
                          <a:cs typeface="Montserrat Light"/>
                          <a:sym typeface="Montserrat Light"/>
                        </a:rPr>
                        <a:t> meccanismi extragiudiziali competenti, così come la polizia, </a:t>
                      </a:r>
                      <a:r>
                        <a:rPr lang="en-US" sz="1100">
                          <a:solidFill>
                            <a:srgbClr val="595959"/>
                          </a:solidFill>
                          <a:latin typeface="Montserrat Light"/>
                          <a:ea typeface="Montserrat Light"/>
                          <a:cs typeface="Montserrat Light"/>
                          <a:sym typeface="Montserrat Light"/>
                        </a:rPr>
                        <a:t>i quali non si sono </a:t>
                      </a:r>
                      <a:r>
                        <a:rPr lang="en-US" sz="1100" b="0" i="0">
                          <a:solidFill>
                            <a:srgbClr val="595959"/>
                          </a:solidFill>
                          <a:latin typeface="Montserrat Light"/>
                          <a:ea typeface="Montserrat Light"/>
                          <a:cs typeface="Montserrat Light"/>
                          <a:sym typeface="Montserrat Light"/>
                        </a:rPr>
                        <a:t>occupati prontamente ed efficacemente dei loro casi, </a:t>
                      </a:r>
                      <a:r>
                        <a:rPr lang="en-US" sz="1100">
                          <a:solidFill>
                            <a:srgbClr val="595959"/>
                          </a:solidFill>
                          <a:latin typeface="Montserrat Light"/>
                          <a:ea typeface="Montserrat Light"/>
                          <a:cs typeface="Montserrat Light"/>
                          <a:sym typeface="Montserrat Light"/>
                        </a:rPr>
                        <a:t>restando in attesa per molto tempo</a:t>
                      </a:r>
                      <a:r>
                        <a:rPr lang="en-US" sz="1100" b="0" i="0">
                          <a:solidFill>
                            <a:srgbClr val="595959"/>
                          </a:solidFill>
                          <a:latin typeface="Montserrat Light"/>
                          <a:ea typeface="Montserrat Light"/>
                          <a:cs typeface="Montserrat Light"/>
                          <a:sym typeface="Montserrat Light"/>
                        </a:rPr>
                        <a:t>, con </a:t>
                      </a:r>
                      <a:r>
                        <a:rPr lang="en-US" sz="1100">
                          <a:solidFill>
                            <a:srgbClr val="595959"/>
                          </a:solidFill>
                          <a:latin typeface="Montserrat Light"/>
                          <a:ea typeface="Montserrat Light"/>
                          <a:cs typeface="Montserrat Light"/>
                          <a:sym typeface="Montserrat Light"/>
                        </a:rPr>
                        <a:t>conseguenze sul loro </a:t>
                      </a:r>
                      <a:r>
                        <a:rPr lang="en-US" sz="1100" b="0" i="0">
                          <a:solidFill>
                            <a:srgbClr val="595959"/>
                          </a:solidFill>
                          <a:latin typeface="Montserrat Light"/>
                          <a:ea typeface="Montserrat Light"/>
                          <a:cs typeface="Montserrat Light"/>
                          <a:sym typeface="Montserrat Light"/>
                        </a:rPr>
                        <a:t> stato mentale e la loro salute, in generale.</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graphicFrame>
        <p:nvGraphicFramePr>
          <p:cNvPr id="567" name="Google Shape;567;p38"/>
          <p:cNvGraphicFramePr/>
          <p:nvPr/>
        </p:nvGraphicFramePr>
        <p:xfrm>
          <a:off x="504825" y="419459"/>
          <a:ext cx="11182350" cy="6497679"/>
        </p:xfrm>
        <a:graphic>
          <a:graphicData uri="http://schemas.openxmlformats.org/drawingml/2006/table">
            <a:tbl>
              <a:tblPr firstRow="1" bandRow="1">
                <a:noFill/>
                <a:tableStyleId>{9F8BB3D1-9348-43E0-956B-931003C1C399}</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le differenze tra sfruttamento e abuso sessuale?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Per sfruttamento sessuale si intende qualsiasi abuso, reale o tentato, di una posizione di vulnerabilità, di potere differenziale o di fiducia, a fini sessuali, mentre per abuso sessuale si intende l'intrusione fisica, reale o minacciata, di natura sessuale, con la forza o in condizioni di disparità o coercizione.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 è il numero di casi di polizza segnalati a Cipro all'incirca ogni anno?</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A Cipro (dal 2010 al 2021) è stato registrato un numero di incidenti da 14 a 38 (segnalati alla polizia) all'anno, con un valore medio di 23,6 e, sebbene sia uno dei reati più gravi del codice penale cipriota, non è mai stato oggetto di una sostanziale analisi criminologica e legale.</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Quanti modi diversi sono stati osservati per sottomettere le vittime di stupro a Cipro?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Sono state rilevate 18 tattiche diverse. La più frequente è risultata essere quella dei colpi al volto della vittima (39,2%), seguita dai casi in cui l'aggressore immobilizza la vittima con una forte presa (22,4%). È quindi importante riconoscere  e tenere presente che lo stupro e la violenza sessuale possono avvenire in molte forme e non solo in modi "osservabili".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796075">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Come si presenta Amnesty International a Cipro in termini di condanne per stupro?</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In seguito al caso di un'adolescente britannica brutalmente violentata in gruppo da dodici uomini nella città turistica cipriota di Ayia Napa, Amnesty International ha dimostrato il "classico </a:t>
                      </a:r>
                      <a:r>
                        <a:rPr lang="en-US" sz="1100">
                          <a:solidFill>
                            <a:srgbClr val="595959"/>
                          </a:solidFill>
                          <a:latin typeface="Montserrat Light"/>
                          <a:ea typeface="Montserrat Light"/>
                          <a:cs typeface="Montserrat Light"/>
                          <a:sym typeface="Montserrat Light"/>
                        </a:rPr>
                        <a:t>immobilismo” di </a:t>
                      </a:r>
                      <a:r>
                        <a:rPr lang="en-US" sz="1100" b="0" i="0">
                          <a:solidFill>
                            <a:srgbClr val="595959"/>
                          </a:solidFill>
                          <a:latin typeface="Montserrat Light"/>
                          <a:ea typeface="Montserrat Light"/>
                          <a:cs typeface="Montserrat Light"/>
                          <a:sym typeface="Montserrat Light"/>
                        </a:rPr>
                        <a:t>Cipro per quanto riguarda le condanne per stupro.</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417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Dato che purtroppo non si tratta di un problema che riguarda solo Cipro, qual è la percentuale di donne che non hanno denunciato uno stupro alla polizia perché credevano che non si potesse fare nulla?</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Uno sconcertante </a:t>
                      </a:r>
                      <a:r>
                        <a:rPr lang="en-US" sz="1100" b="0" i="0" u="sng">
                          <a:solidFill>
                            <a:srgbClr val="595959"/>
                          </a:solidFill>
                          <a:latin typeface="Montserrat Light"/>
                          <a:ea typeface="Montserrat Light"/>
                          <a:cs typeface="Montserrat Light"/>
                          <a:sym typeface="Montserrat Light"/>
                          <a:hlinkClick r:id="rId3">
                            <a:extLst>
                              <a:ext uri="{A12FA001-AC4F-418D-AE19-62706E023703}">
                                <ahyp:hlinkClr xmlns:ahyp="http://schemas.microsoft.com/office/drawing/2018/hyperlinkcolor" val="tx"/>
                              </a:ext>
                            </a:extLst>
                          </a:hlinkClick>
                        </a:rPr>
                        <a:t>80% d</a:t>
                      </a:r>
                      <a:r>
                        <a:rPr lang="en-US" sz="1100" u="sng">
                          <a:solidFill>
                            <a:srgbClr val="595959"/>
                          </a:solidFill>
                          <a:latin typeface="Montserrat Light"/>
                          <a:ea typeface="Montserrat Light"/>
                          <a:cs typeface="Montserrat Light"/>
                          <a:sym typeface="Montserrat Light"/>
                          <a:hlinkClick r:id="rId3">
                            <a:extLst>
                              <a:ext uri="{A12FA001-AC4F-418D-AE19-62706E023703}">
                                <ahyp:hlinkClr xmlns:ahyp="http://schemas.microsoft.com/office/drawing/2018/hyperlinkcolor" val="tx"/>
                              </a:ext>
                            </a:extLst>
                          </a:hlinkClick>
                        </a:rPr>
                        <a:t>i </a:t>
                      </a:r>
                      <a:r>
                        <a:rPr lang="en-US" sz="1100" b="0" i="0" u="sng">
                          <a:solidFill>
                            <a:srgbClr val="595959"/>
                          </a:solidFill>
                          <a:latin typeface="Montserrat Light"/>
                          <a:ea typeface="Montserrat Light"/>
                          <a:cs typeface="Montserrat Light"/>
                          <a:sym typeface="Montserrat Light"/>
                          <a:hlinkClick r:id="rId3">
                            <a:extLst>
                              <a:ext uri="{A12FA001-AC4F-418D-AE19-62706E023703}">
                                <ahyp:hlinkClr xmlns:ahyp="http://schemas.microsoft.com/office/drawing/2018/hyperlinkcolor" val="tx"/>
                              </a:ext>
                            </a:extLst>
                          </a:hlinkClick>
                        </a:rPr>
                        <a:t>donne </a:t>
                      </a:r>
                      <a:r>
                        <a:rPr lang="en-US" sz="1100" b="0" i="0">
                          <a:solidFill>
                            <a:srgbClr val="595959"/>
                          </a:solidFill>
                          <a:latin typeface="Montserrat Light"/>
                          <a:ea typeface="Montserrat Light"/>
                          <a:cs typeface="Montserrat Light"/>
                          <a:sym typeface="Montserrat Light"/>
                        </a:rPr>
                        <a:t>che ha</a:t>
                      </a:r>
                      <a:r>
                        <a:rPr lang="en-US" sz="1100">
                          <a:solidFill>
                            <a:srgbClr val="595959"/>
                          </a:solidFill>
                          <a:latin typeface="Montserrat Light"/>
                          <a:ea typeface="Montserrat Light"/>
                          <a:cs typeface="Montserrat Light"/>
                          <a:sym typeface="Montserrat Light"/>
                        </a:rPr>
                        <a:t> </a:t>
                      </a:r>
                      <a:r>
                        <a:rPr lang="en-US" sz="1100" b="0" i="0">
                          <a:solidFill>
                            <a:srgbClr val="595959"/>
                          </a:solidFill>
                          <a:latin typeface="Montserrat Light"/>
                          <a:ea typeface="Montserrat Light"/>
                          <a:cs typeface="Montserrat Light"/>
                          <a:sym typeface="Montserrat Light"/>
                        </a:rPr>
                        <a:t> subito uno stupro non ha denunciato alla polizia, credendo che non si potesse fare nulla e che il nostro sistema giudiziario, ormai in crisi, rafforzasse tacitamente questa convinzione.</a:t>
                      </a:r>
                      <a:endParaRPr sz="1100" b="0" i="0">
                        <a:solidFill>
                          <a:srgbClr val="595959"/>
                        </a:solidFill>
                        <a:latin typeface="Montserrat Light"/>
                        <a:ea typeface="Montserrat Light"/>
                        <a:cs typeface="Montserrat Light"/>
                        <a:sym typeface="Montserrat Light"/>
                      </a:endParaRPr>
                    </a:p>
                    <a:p>
                      <a:pPr marL="0" marR="0" lvl="0" indent="0" algn="l" rtl="0">
                        <a:lnSpc>
                          <a:spcPct val="107000"/>
                        </a:lnSpc>
                        <a:spcBef>
                          <a:spcPts val="800"/>
                        </a:spcBef>
                        <a:spcAft>
                          <a:spcPts val="0"/>
                        </a:spcAft>
                        <a:buNone/>
                      </a:pPr>
                      <a:r>
                        <a:rPr lang="en-US" sz="1100" b="0" i="0">
                          <a:solidFill>
                            <a:srgbClr val="595959"/>
                          </a:solidFill>
                          <a:latin typeface="Montserrat Light"/>
                          <a:ea typeface="Montserrat Light"/>
                          <a:cs typeface="Montserrat Light"/>
                          <a:sym typeface="Montserrat Light"/>
                        </a:rPr>
                        <a:t>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679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i fattori che spingono una donna a non denunciare le molestie sessuali?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La maggior parte delle donne non denuncia le molestie sessuali per paura di ritorsioni o perché teme che il problema venga affrontato nel migliore dei casi in modo inefficace, o nel peggiore dei casi ignorato o insabbiato. Gli astanti e i testimoni si fanno raramente avanti e questo porta a una cultura di impunità per gli autori.</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752475">
                <a:tc>
                  <a:txBody>
                    <a:bodyPr/>
                    <a:lstStyle/>
                    <a:p>
                      <a:pPr marL="0" marR="0" lvl="0" indent="0" algn="l" rtl="0">
                        <a:lnSpc>
                          <a:spcPct val="107000"/>
                        </a:lnSpc>
                        <a:spcBef>
                          <a:spcPts val="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graphicFrame>
        <p:nvGraphicFramePr>
          <p:cNvPr id="572" name="Google Shape;572;p39"/>
          <p:cNvGraphicFramePr/>
          <p:nvPr/>
        </p:nvGraphicFramePr>
        <p:xfrm>
          <a:off x="504825" y="419459"/>
          <a:ext cx="11182350" cy="2132910"/>
        </p:xfrm>
        <a:graphic>
          <a:graphicData uri="http://schemas.openxmlformats.org/drawingml/2006/table">
            <a:tbl>
              <a:tblPr firstRow="1" bandRow="1">
                <a:noFill/>
                <a:tableStyleId>{9F8BB3D1-9348-43E0-956B-931003C1C399}</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Tema</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Domanda</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Risposta corretta</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Quali sono </a:t>
                      </a:r>
                      <a:r>
                        <a:rPr lang="en-US" sz="1100">
                          <a:solidFill>
                            <a:srgbClr val="595959"/>
                          </a:solidFill>
                          <a:latin typeface="Montserrat Light"/>
                          <a:ea typeface="Montserrat Light"/>
                          <a:cs typeface="Montserrat Light"/>
                          <a:sym typeface="Montserrat Light"/>
                        </a:rPr>
                        <a:t>le</a:t>
                      </a:r>
                      <a:r>
                        <a:rPr lang="en-US" sz="1100" b="0" i="0">
                          <a:solidFill>
                            <a:srgbClr val="595959"/>
                          </a:solidFill>
                          <a:latin typeface="Montserrat Light"/>
                          <a:ea typeface="Montserrat Light"/>
                          <a:cs typeface="Montserrat Light"/>
                          <a:sym typeface="Montserrat Light"/>
                        </a:rPr>
                        <a:t> conseguenze e </a:t>
                      </a:r>
                      <a:r>
                        <a:rPr lang="en-US" sz="1100">
                          <a:solidFill>
                            <a:srgbClr val="595959"/>
                          </a:solidFill>
                          <a:latin typeface="Montserrat Light"/>
                          <a:ea typeface="Montserrat Light"/>
                          <a:cs typeface="Montserrat Light"/>
                          <a:sym typeface="Montserrat Light"/>
                        </a:rPr>
                        <a:t>gli </a:t>
                      </a:r>
                      <a:r>
                        <a:rPr lang="en-US" sz="1100" b="0" i="0">
                          <a:solidFill>
                            <a:srgbClr val="595959"/>
                          </a:solidFill>
                          <a:latin typeface="Montserrat Light"/>
                          <a:ea typeface="Montserrat Light"/>
                          <a:cs typeface="Montserrat Light"/>
                          <a:sym typeface="Montserrat Light"/>
                        </a:rPr>
                        <a:t>effetti sulla vita delle donne </a:t>
                      </a:r>
                      <a:r>
                        <a:rPr lang="en-US" sz="1100">
                          <a:solidFill>
                            <a:srgbClr val="595959"/>
                          </a:solidFill>
                          <a:latin typeface="Montserrat Light"/>
                          <a:ea typeface="Montserrat Light"/>
                          <a:cs typeface="Montserrat Light"/>
                          <a:sym typeface="Montserrat Light"/>
                        </a:rPr>
                        <a:t>che </a:t>
                      </a:r>
                      <a:r>
                        <a:rPr lang="en-US" sz="1100" b="0" i="0">
                          <a:solidFill>
                            <a:srgbClr val="595959"/>
                          </a:solidFill>
                          <a:latin typeface="Montserrat Light"/>
                          <a:ea typeface="Montserrat Light"/>
                          <a:cs typeface="Montserrat Light"/>
                          <a:sym typeface="Montserrat Light"/>
                        </a:rPr>
                        <a:t>non trovano sostegno?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Le donne </a:t>
                      </a:r>
                      <a:r>
                        <a:rPr lang="en-US" sz="1100">
                          <a:solidFill>
                            <a:srgbClr val="595959"/>
                          </a:solidFill>
                          <a:latin typeface="Montserrat Light"/>
                          <a:ea typeface="Montserrat Light"/>
                          <a:cs typeface="Montserrat Light"/>
                          <a:sym typeface="Montserrat Light"/>
                        </a:rPr>
                        <a:t>si impegnano attivamente </a:t>
                      </a:r>
                      <a:r>
                        <a:rPr lang="en-US" sz="1100" b="0" i="0">
                          <a:solidFill>
                            <a:srgbClr val="595959"/>
                          </a:solidFill>
                          <a:latin typeface="Montserrat Light"/>
                          <a:ea typeface="Montserrat Light"/>
                          <a:cs typeface="Montserrat Light"/>
                          <a:sym typeface="Montserrat Light"/>
                        </a:rPr>
                        <a:t>per prevenire e </a:t>
                      </a:r>
                      <a:r>
                        <a:rPr lang="en-US" sz="1100">
                          <a:solidFill>
                            <a:srgbClr val="595959"/>
                          </a:solidFill>
                          <a:latin typeface="Montserrat Light"/>
                          <a:ea typeface="Montserrat Light"/>
                          <a:cs typeface="Montserrat Light"/>
                          <a:sym typeface="Montserrat Light"/>
                        </a:rPr>
                        <a:t>arginare</a:t>
                      </a:r>
                      <a:r>
                        <a:rPr lang="en-US" sz="1100" b="0" i="0">
                          <a:solidFill>
                            <a:srgbClr val="595959"/>
                          </a:solidFill>
                          <a:latin typeface="Montserrat Light"/>
                          <a:ea typeface="Montserrat Light"/>
                          <a:cs typeface="Montserrat Light"/>
                          <a:sym typeface="Montserrat Light"/>
                        </a:rPr>
                        <a:t> le molestie, ma se non trovano un ambiente che le sostenga o un aiuto concreto, </a:t>
                      </a:r>
                      <a:r>
                        <a:rPr lang="en-US" sz="1100">
                          <a:solidFill>
                            <a:srgbClr val="595959"/>
                          </a:solidFill>
                          <a:latin typeface="Montserrat Light"/>
                          <a:ea typeface="Montserrat Light"/>
                          <a:cs typeface="Montserrat Light"/>
                          <a:sym typeface="Montserrat Light"/>
                        </a:rPr>
                        <a:t>diventano vittime silenti o lasciano il lavoro.</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8378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a:solidFill>
                            <a:srgbClr val="595959"/>
                          </a:solidFill>
                          <a:latin typeface="Montserrat"/>
                          <a:ea typeface="Montserrat"/>
                          <a:cs typeface="Montserrat"/>
                          <a:sym typeface="Montserrat"/>
                        </a:rPr>
                        <a:t>Mancanza di formazione e sensibilità della polizia nella gestione di casi di molestie</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Durante la pandemia è aumentata la paura per la violenza e la violenza stessa tra le donne migranti all’interno dei loro nuclei familiari?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Nel r</a:t>
                      </a:r>
                      <a:r>
                        <a:rPr lang="en-US" sz="1100">
                          <a:solidFill>
                            <a:srgbClr val="595959"/>
                          </a:solidFill>
                          <a:latin typeface="Montserrat Light"/>
                          <a:ea typeface="Montserrat Light"/>
                          <a:cs typeface="Montserrat Light"/>
                          <a:sym typeface="Montserrat Light"/>
                        </a:rPr>
                        <a:t>eport </a:t>
                      </a:r>
                      <a:r>
                        <a:rPr lang="en-US" sz="1100" b="0" i="0">
                          <a:solidFill>
                            <a:srgbClr val="595959"/>
                          </a:solidFill>
                          <a:latin typeface="Montserrat Light"/>
                          <a:ea typeface="Montserrat Light"/>
                          <a:cs typeface="Montserrat Light"/>
                          <a:sym typeface="Montserrat Light"/>
                        </a:rPr>
                        <a:t>pubblicato dal </a:t>
                      </a:r>
                      <a:r>
                        <a:rPr lang="en-US" sz="1100">
                          <a:solidFill>
                            <a:srgbClr val="595959"/>
                          </a:solidFill>
                          <a:latin typeface="Montserrat Light"/>
                          <a:ea typeface="Montserrat Light"/>
                          <a:cs typeface="Montserrat Light"/>
                          <a:sym typeface="Montserrat Light"/>
                        </a:rPr>
                        <a:t>Center for Gender Equality and History, e stando ai dati delle organizzazioni civili, diverse</a:t>
                      </a:r>
                      <a:r>
                        <a:rPr lang="en-US" sz="1100" b="0" i="0">
                          <a:solidFill>
                            <a:srgbClr val="595959"/>
                          </a:solidFill>
                          <a:latin typeface="Montserrat Light"/>
                          <a:ea typeface="Montserrat Light"/>
                          <a:cs typeface="Montserrat Light"/>
                          <a:sym typeface="Montserrat Light"/>
                        </a:rPr>
                        <a:t> donne hanno </a:t>
                      </a:r>
                      <a:r>
                        <a:rPr lang="en-US" sz="1100">
                          <a:solidFill>
                            <a:srgbClr val="595959"/>
                          </a:solidFill>
                          <a:latin typeface="Montserrat Light"/>
                          <a:ea typeface="Montserrat Light"/>
                          <a:cs typeface="Montserrat Light"/>
                          <a:sym typeface="Montserrat Light"/>
                        </a:rPr>
                        <a:t>riportato casi di </a:t>
                      </a:r>
                      <a:r>
                        <a:rPr lang="en-US" sz="1100" b="0" i="0">
                          <a:solidFill>
                            <a:srgbClr val="595959"/>
                          </a:solidFill>
                          <a:latin typeface="Montserrat Light"/>
                          <a:ea typeface="Montserrat Light"/>
                          <a:cs typeface="Montserrat Light"/>
                          <a:sym typeface="Montserrat Light"/>
                        </a:rPr>
                        <a:t>violenza all'interno della famiglia, </a:t>
                      </a:r>
                      <a:r>
                        <a:rPr lang="en-US" sz="1100">
                          <a:solidFill>
                            <a:srgbClr val="595959"/>
                          </a:solidFill>
                          <a:latin typeface="Montserrat Light"/>
                          <a:ea typeface="Montserrat Light"/>
                          <a:cs typeface="Montserrat Light"/>
                          <a:sym typeface="Montserrat Light"/>
                        </a:rPr>
                        <a:t>sono quindi stati segnalati casi in aumento dall’inizio della pandemia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4"/>
          <p:cNvSpPr/>
          <p:nvPr/>
        </p:nvSpPr>
        <p:spPr>
          <a:xfrm>
            <a:off x="-1" y="0"/>
            <a:ext cx="9108831"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0" name="Google Shape;120;p4"/>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21" name="Google Shape;121;p4"/>
          <p:cNvSpPr txBox="1"/>
          <p:nvPr/>
        </p:nvSpPr>
        <p:spPr>
          <a:xfrm>
            <a:off x="975600" y="1394325"/>
            <a:ext cx="62172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Montserrat"/>
                <a:ea typeface="Montserrat"/>
                <a:cs typeface="Montserrat"/>
                <a:sym typeface="Montserrat"/>
              </a:rPr>
              <a:t>TOOLKIT PER LA FORMAZIONE</a:t>
            </a:r>
            <a:endParaRPr/>
          </a:p>
        </p:txBody>
      </p:sp>
      <p:sp>
        <p:nvSpPr>
          <p:cNvPr id="122" name="Google Shape;122;p4"/>
          <p:cNvSpPr txBox="1"/>
          <p:nvPr/>
        </p:nvSpPr>
        <p:spPr>
          <a:xfrm>
            <a:off x="1488626" y="2645675"/>
            <a:ext cx="5610900" cy="2370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0" i="0" u="none" strike="noStrike" cap="none">
                <a:solidFill>
                  <a:schemeClr val="lt1"/>
                </a:solidFill>
                <a:latin typeface="Montserrat"/>
                <a:ea typeface="Montserrat"/>
                <a:cs typeface="Montserrat"/>
                <a:sym typeface="Montserrat"/>
              </a:rPr>
              <a:t>Questo toolkit contiene tutti gli strumenti necessari per</a:t>
            </a:r>
            <a:r>
              <a:rPr lang="en-US" sz="1600">
                <a:solidFill>
                  <a:schemeClr val="lt1"/>
                </a:solidFill>
                <a:latin typeface="Montserrat"/>
                <a:ea typeface="Montserrat"/>
                <a:cs typeface="Montserrat"/>
                <a:sym typeface="Montserrat"/>
              </a:rPr>
              <a:t> l’implementazione di tale </a:t>
            </a:r>
            <a:r>
              <a:rPr lang="en-US" sz="1600" b="0" i="0" u="none" strike="noStrike" cap="none">
                <a:solidFill>
                  <a:schemeClr val="lt1"/>
                </a:solidFill>
                <a:latin typeface="Montserrat"/>
                <a:ea typeface="Montserrat"/>
                <a:cs typeface="Montserrat"/>
                <a:sym typeface="Montserrat"/>
              </a:rPr>
              <a:t>programma </a:t>
            </a:r>
            <a:r>
              <a:rPr lang="en-US" sz="1600">
                <a:solidFill>
                  <a:schemeClr val="lt1"/>
                </a:solidFill>
                <a:latin typeface="Montserrat"/>
                <a:ea typeface="Montserrat"/>
                <a:cs typeface="Montserrat"/>
                <a:sym typeface="Montserrat"/>
              </a:rPr>
              <a:t>all’interno della tua </a:t>
            </a:r>
            <a:r>
              <a:rPr lang="en-US" sz="1600" b="0" i="0" u="none" strike="noStrike" cap="none">
                <a:solidFill>
                  <a:schemeClr val="lt1"/>
                </a:solidFill>
                <a:latin typeface="Montserrat"/>
                <a:ea typeface="Montserrat"/>
                <a:cs typeface="Montserrat"/>
                <a:sym typeface="Montserrat"/>
              </a:rPr>
              <a:t>organizzazione:</a:t>
            </a:r>
            <a:endParaRPr/>
          </a:p>
          <a:p>
            <a:pPr marL="0" marR="0" lvl="0" indent="0" algn="l" rtl="0">
              <a:spcBef>
                <a:spcPts val="0"/>
              </a:spcBef>
              <a:spcAft>
                <a:spcPts val="0"/>
              </a:spcAft>
              <a:buNone/>
            </a:pPr>
            <a:endParaRPr sz="16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en-US" sz="1800">
                <a:solidFill>
                  <a:schemeClr val="lt1"/>
                </a:solidFill>
                <a:latin typeface="Montserrat"/>
                <a:ea typeface="Montserrat"/>
                <a:cs typeface="Montserrat"/>
                <a:sym typeface="Montserrat"/>
              </a:rPr>
              <a:t>Nello specifico:</a:t>
            </a:r>
            <a:endParaRPr/>
          </a:p>
          <a:p>
            <a:pPr marL="0" marR="0" lvl="0" indent="0" algn="l" rtl="0">
              <a:spcBef>
                <a:spcPts val="0"/>
              </a:spcBef>
              <a:spcAft>
                <a:spcPts val="0"/>
              </a:spcAft>
              <a:buNone/>
            </a:pPr>
            <a:endParaRPr sz="1800" b="1">
              <a:solidFill>
                <a:schemeClr val="lt1"/>
              </a:solidFill>
              <a:latin typeface="Montserrat"/>
              <a:ea typeface="Montserrat"/>
              <a:cs typeface="Montserrat"/>
              <a:sym typeface="Montserrat"/>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Strategia pedagogica </a:t>
            </a:r>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Specifiche e requisiti tecnici </a:t>
            </a:r>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Materiale di supporto</a:t>
            </a:r>
            <a:endParaRPr sz="1600">
              <a:solidFill>
                <a:schemeClr val="lt1"/>
              </a:solidFill>
              <a:latin typeface="Montserrat"/>
              <a:ea typeface="Montserrat"/>
              <a:cs typeface="Montserrat"/>
              <a:sym typeface="Montserrat"/>
            </a:endParaRPr>
          </a:p>
        </p:txBody>
      </p:sp>
      <p:pic>
        <p:nvPicPr>
          <p:cNvPr id="123" name="Google Shape;123;p4"/>
          <p:cNvPicPr preferRelativeResize="0"/>
          <p:nvPr/>
        </p:nvPicPr>
        <p:blipFill rotWithShape="1">
          <a:blip r:embed="rId4">
            <a:alphaModFix/>
          </a:blip>
          <a:srcRect t="1"/>
          <a:stretch/>
        </p:blipFill>
        <p:spPr>
          <a:xfrm>
            <a:off x="7405850" y="1394329"/>
            <a:ext cx="3272131" cy="4069343"/>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pic>
        <p:nvPicPr>
          <p:cNvPr id="577" name="Google Shape;577;p40"/>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578" name="Google Shape;578;p40"/>
          <p:cNvSpPr txBox="1"/>
          <p:nvPr/>
        </p:nvSpPr>
        <p:spPr>
          <a:xfrm>
            <a:off x="2144857" y="995553"/>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Sessione 3</a:t>
            </a:r>
            <a:endParaRPr sz="4800" b="1">
              <a:solidFill>
                <a:srgbClr val="FF636C"/>
              </a:solidFill>
              <a:latin typeface="Montserrat"/>
              <a:ea typeface="Montserrat"/>
              <a:cs typeface="Montserrat"/>
              <a:sym typeface="Montserra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graphicFrame>
        <p:nvGraphicFramePr>
          <p:cNvPr id="584" name="Google Shape;584;p41"/>
          <p:cNvGraphicFramePr/>
          <p:nvPr/>
        </p:nvGraphicFramePr>
        <p:xfrm>
          <a:off x="723897" y="748753"/>
          <a:ext cx="10917350" cy="4659721"/>
        </p:xfrm>
        <a:graphic>
          <a:graphicData uri="http://schemas.openxmlformats.org/drawingml/2006/table">
            <a:tbl>
              <a:tblPr firstRow="1" bandRow="1">
                <a:noFill/>
                <a:tableStyleId>{9F8BB3D1-9348-43E0-956B-931003C1C399}</a:tableStyleId>
              </a:tblPr>
              <a:tblGrid>
                <a:gridCol w="791450">
                  <a:extLst>
                    <a:ext uri="{9D8B030D-6E8A-4147-A177-3AD203B41FA5}">
                      <a16:colId xmlns:a16="http://schemas.microsoft.com/office/drawing/2014/main" val="20000"/>
                    </a:ext>
                  </a:extLst>
                </a:gridCol>
                <a:gridCol w="1690475">
                  <a:extLst>
                    <a:ext uri="{9D8B030D-6E8A-4147-A177-3AD203B41FA5}">
                      <a16:colId xmlns:a16="http://schemas.microsoft.com/office/drawing/2014/main" val="20001"/>
                    </a:ext>
                  </a:extLst>
                </a:gridCol>
                <a:gridCol w="2028575">
                  <a:extLst>
                    <a:ext uri="{9D8B030D-6E8A-4147-A177-3AD203B41FA5}">
                      <a16:colId xmlns:a16="http://schemas.microsoft.com/office/drawing/2014/main" val="20002"/>
                    </a:ext>
                  </a:extLst>
                </a:gridCol>
                <a:gridCol w="1727975">
                  <a:extLst>
                    <a:ext uri="{9D8B030D-6E8A-4147-A177-3AD203B41FA5}">
                      <a16:colId xmlns:a16="http://schemas.microsoft.com/office/drawing/2014/main" val="20003"/>
                    </a:ext>
                  </a:extLst>
                </a:gridCol>
                <a:gridCol w="1559625">
                  <a:extLst>
                    <a:ext uri="{9D8B030D-6E8A-4147-A177-3AD203B41FA5}">
                      <a16:colId xmlns:a16="http://schemas.microsoft.com/office/drawing/2014/main" val="20004"/>
                    </a:ext>
                  </a:extLst>
                </a:gridCol>
                <a:gridCol w="1559625">
                  <a:extLst>
                    <a:ext uri="{9D8B030D-6E8A-4147-A177-3AD203B41FA5}">
                      <a16:colId xmlns:a16="http://schemas.microsoft.com/office/drawing/2014/main" val="20005"/>
                    </a:ext>
                  </a:extLst>
                </a:gridCol>
                <a:gridCol w="1559625">
                  <a:extLst>
                    <a:ext uri="{9D8B030D-6E8A-4147-A177-3AD203B41FA5}">
                      <a16:colId xmlns:a16="http://schemas.microsoft.com/office/drawing/2014/main" val="20006"/>
                    </a:ext>
                  </a:extLst>
                </a:gridCol>
              </a:tblGrid>
              <a:tr h="426600">
                <a:tc gridSpan="7">
                  <a:txBody>
                    <a:bodyPr/>
                    <a:lstStyle/>
                    <a:p>
                      <a:pPr marL="0" marR="0" lvl="0" indent="0" algn="l" rtl="0">
                        <a:spcBef>
                          <a:spcPts val="0"/>
                        </a:spcBef>
                        <a:spcAft>
                          <a:spcPts val="0"/>
                        </a:spcAft>
                        <a:buNone/>
                      </a:pPr>
                      <a:r>
                        <a:rPr lang="en-US" sz="1200">
                          <a:solidFill>
                            <a:srgbClr val="595959"/>
                          </a:solidFill>
                          <a:latin typeface="Montserrat SemiBold"/>
                          <a:ea typeface="Montserrat SemiBold"/>
                          <a:cs typeface="Montserrat SemiBold"/>
                          <a:sym typeface="Montserrat SemiBold"/>
                        </a:rPr>
                        <a:t>PIANO DI SESSIONE - SESSIONE 3</a:t>
                      </a:r>
                      <a:endParaRPr/>
                    </a:p>
                    <a:p>
                      <a:pPr marL="0" marR="0" lvl="0" indent="0" algn="l" rtl="0">
                        <a:lnSpc>
                          <a:spcPct val="124416"/>
                        </a:lnSpc>
                        <a:spcBef>
                          <a:spcPts val="0"/>
                        </a:spcBef>
                        <a:spcAft>
                          <a:spcPts val="0"/>
                        </a:spcAft>
                        <a:buNone/>
                      </a:pPr>
                      <a:r>
                        <a:rPr lang="en-US" sz="1200">
                          <a:solidFill>
                            <a:srgbClr val="595959"/>
                          </a:solidFill>
                          <a:latin typeface="Montserrat SemiBold"/>
                          <a:ea typeface="Montserrat SemiBold"/>
                          <a:cs typeface="Montserrat SemiBold"/>
                          <a:sym typeface="Montserrat SemiBold"/>
                        </a:rPr>
                        <a:t>Obiettivo specifico: </a:t>
                      </a:r>
                      <a:r>
                        <a:rPr lang="en-US" sz="1200">
                          <a:solidFill>
                            <a:srgbClr val="595959"/>
                          </a:solidFill>
                          <a:latin typeface="Montserrat Light"/>
                          <a:ea typeface="Montserrat Light"/>
                          <a:cs typeface="Montserrat Light"/>
                          <a:sym typeface="Montserrat Light"/>
                        </a:rPr>
                        <a:t>Discussione delle idee presentate dalle persone partecipanti all’esperienza di apprendimento tramite gamification</a:t>
                      </a:r>
                      <a:endParaRPr sz="120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00225">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Tempo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Temi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Contenuti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Metodi e tecniche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Risorse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Osservazioni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6861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1h30</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Discutere le idee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Votate le idee presentate per </a:t>
                      </a:r>
                      <a:r>
                        <a:rPr lang="en-US" sz="1050">
                          <a:solidFill>
                            <a:srgbClr val="939393"/>
                          </a:solidFill>
                          <a:latin typeface="Montserrat Light"/>
                          <a:ea typeface="Montserrat Light"/>
                          <a:cs typeface="Montserrat Light"/>
                          <a:sym typeface="Montserrat Light"/>
                        </a:rPr>
                        <a:t>ciascuna problematica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Metodo attivo - Brainstorming</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Computer</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Proiettore</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Accesso al corso (pacchetto scorm)</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rowSpan="4">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1 sedia per partecipante (10 +1)</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Guida alla sessione pedagogica</a:t>
                      </a:r>
                      <a:br>
                        <a:rPr lang="en-US" sz="1050" b="0">
                          <a:solidFill>
                            <a:srgbClr val="939393"/>
                          </a:solidFill>
                          <a:latin typeface="Montserrat Light"/>
                          <a:ea typeface="Montserrat Light"/>
                          <a:cs typeface="Montserrat Light"/>
                          <a:sym typeface="Montserrat Light"/>
                        </a:rPr>
                      </a:br>
                      <a:r>
                        <a:rPr lang="en-US" sz="1050" b="0">
                          <a:solidFill>
                            <a:srgbClr val="939393"/>
                          </a:solidFill>
                          <a:latin typeface="Montserrat Light"/>
                          <a:ea typeface="Montserrat Light"/>
                          <a:cs typeface="Montserrat Light"/>
                          <a:sym typeface="Montserrat Light"/>
                        </a:rPr>
                        <a:t>(per </a:t>
                      </a:r>
                      <a:r>
                        <a:rPr lang="en-US" sz="1050">
                          <a:solidFill>
                            <a:srgbClr val="939393"/>
                          </a:solidFill>
                          <a:latin typeface="Montserrat Light"/>
                          <a:ea typeface="Montserrat Light"/>
                          <a:cs typeface="Montserrat Light"/>
                          <a:sym typeface="Montserrat Light"/>
                        </a:rPr>
                        <a:t>chi coordina la sessione</a:t>
                      </a:r>
                      <a:r>
                        <a:rPr lang="en-US" sz="1050" b="0">
                          <a:solidFill>
                            <a:srgbClr val="939393"/>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939393"/>
                        </a:buClr>
                        <a:buSzPts val="1000"/>
                        <a:buFont typeface="Montserrat Light"/>
                        <a:buNone/>
                      </a:pPr>
                      <a:r>
                        <a:rPr lang="en-US" sz="1000" b="0">
                          <a:solidFill>
                            <a:srgbClr val="939393"/>
                          </a:solidFill>
                          <a:latin typeface="Montserrat Light"/>
                          <a:ea typeface="Montserrat Light"/>
                          <a:cs typeface="Montserrat Light"/>
                          <a:sym typeface="Montserrat Light"/>
                        </a:rPr>
                        <a:t>Tutt</a:t>
                      </a:r>
                      <a:r>
                        <a:rPr lang="en-US" sz="1000">
                          <a:solidFill>
                            <a:srgbClr val="939393"/>
                          </a:solidFill>
                          <a:latin typeface="Montserrat Light"/>
                          <a:ea typeface="Montserrat Light"/>
                          <a:cs typeface="Montserrat Light"/>
                          <a:sym typeface="Montserrat Light"/>
                        </a:rPr>
                        <a:t>e le persone che partecipano</a:t>
                      </a:r>
                      <a:r>
                        <a:rPr lang="en-US" sz="1000" b="0">
                          <a:solidFill>
                            <a:srgbClr val="939393"/>
                          </a:solidFill>
                          <a:latin typeface="Montserrat Light"/>
                          <a:ea typeface="Montserrat Light"/>
                          <a:cs typeface="Montserrat Light"/>
                          <a:sym typeface="Montserrat Light"/>
                        </a:rPr>
                        <a:t> devono avere accesso al corso a questo punto della sessione. </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6861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15 min.</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gridSpan="4">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Pausa caffè</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chemeClr val="lt1"/>
                    </a:solidFill>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tc>
                  <a:txBody>
                    <a:bodyPr/>
                    <a:lstStyle/>
                    <a:p>
                      <a:pPr marL="0" marR="0" lvl="0" indent="0" algn="ctr" rtl="0">
                        <a:lnSpc>
                          <a:spcPct val="100000"/>
                        </a:lnSpc>
                        <a:spcBef>
                          <a:spcPts val="0"/>
                        </a:spcBef>
                        <a:spcAft>
                          <a:spcPts val="0"/>
                        </a:spcAft>
                        <a:buClr>
                          <a:schemeClr val="dk1"/>
                        </a:buClr>
                        <a:buSzPts val="1000"/>
                        <a:buFont typeface="Arial"/>
                        <a:buNone/>
                      </a:pPr>
                      <a:endParaRPr sz="100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8362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 ora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Simulazione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Discutere le idee presentate per </a:t>
                      </a:r>
                      <a:r>
                        <a:rPr lang="en-US" sz="1050">
                          <a:solidFill>
                            <a:srgbClr val="939393"/>
                          </a:solidFill>
                          <a:latin typeface="Montserrat Light"/>
                          <a:ea typeface="Montserrat Light"/>
                          <a:cs typeface="Montserrat Light"/>
                          <a:sym typeface="Montserrat Light"/>
                        </a:rPr>
                        <a:t>ciascuna problematica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Metodo attivo - Simulazione</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Consiglio o 2 documenti A2/A1</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tc rowSpan="2">
                  <a:txBody>
                    <a:bodyPr/>
                    <a:lstStyle/>
                    <a:p>
                      <a:pPr marL="0" marR="0" lvl="0" indent="0" algn="l" rtl="0">
                        <a:lnSpc>
                          <a:spcPct val="100000"/>
                        </a:lnSpc>
                        <a:spcBef>
                          <a:spcPts val="0"/>
                        </a:spcBef>
                        <a:spcAft>
                          <a:spcPts val="0"/>
                        </a:spcAft>
                        <a:buClr>
                          <a:schemeClr val="dk1"/>
                        </a:buClr>
                        <a:buSzPts val="1050"/>
                        <a:buFont typeface="Arial"/>
                        <a:buNone/>
                      </a:pPr>
                      <a:endParaRPr sz="1050" b="0" i="1">
                        <a:solidFill>
                          <a:srgbClr val="939393"/>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362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 ora</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Conclusione / Chiusura dell'attività</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04775" algn="l" rtl="0">
                        <a:lnSpc>
                          <a:spcPct val="100000"/>
                        </a:lnSpc>
                        <a:spcBef>
                          <a:spcPts val="0"/>
                        </a:spcBef>
                        <a:spcAft>
                          <a:spcPts val="0"/>
                        </a:spcAft>
                        <a:buClr>
                          <a:schemeClr val="dk1"/>
                        </a:buClr>
                        <a:buSzPts val="1050"/>
                        <a:buFont typeface="Arial"/>
                        <a:buNone/>
                      </a:pPr>
                      <a:endParaRPr sz="105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Metodo espositivo/dimostrativo Affermativo</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04775" algn="l" rtl="0">
                        <a:lnSpc>
                          <a:spcPct val="100000"/>
                        </a:lnSpc>
                        <a:spcBef>
                          <a:spcPts val="0"/>
                        </a:spcBef>
                        <a:spcAft>
                          <a:spcPts val="0"/>
                        </a:spcAft>
                        <a:buClr>
                          <a:schemeClr val="dk1"/>
                        </a:buClr>
                        <a:buSzPts val="1050"/>
                        <a:buFont typeface="Arial"/>
                        <a:buNone/>
                      </a:pPr>
                      <a:endParaRPr sz="105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tc vMerge="1">
                  <a:txBody>
                    <a:bodyPr/>
                    <a:lstStyle/>
                    <a:p>
                      <a:endParaRPr lang="pt-PT"/>
                    </a:p>
                  </a:txBody>
                  <a:tcPr/>
                </a:tc>
                <a:extLst>
                  <a:ext uri="{0D108BD9-81ED-4DB2-BD59-A6C34878D82A}">
                    <a16:rowId xmlns:a16="http://schemas.microsoft.com/office/drawing/2014/main" val="10005"/>
                  </a:ext>
                </a:extLst>
              </a:tr>
              <a:tr h="527725">
                <a:tc gridSpan="7">
                  <a:txBody>
                    <a:bodyPr/>
                    <a:lstStyle/>
                    <a:p>
                      <a:pPr marL="0" marR="0" lvl="0" indent="0" algn="l" rtl="0">
                        <a:spcBef>
                          <a:spcPts val="0"/>
                        </a:spcBef>
                        <a:spcAft>
                          <a:spcPts val="0"/>
                        </a:spcAft>
                        <a:buNone/>
                      </a:pPr>
                      <a:r>
                        <a:rPr lang="en-US" sz="1200" b="1">
                          <a:solidFill>
                            <a:srgbClr val="595959"/>
                          </a:solidFill>
                          <a:latin typeface="Montserrat"/>
                          <a:ea typeface="Montserrat"/>
                          <a:cs typeface="Montserrat"/>
                          <a:sym typeface="Montserrat"/>
                        </a:rPr>
                        <a:t>Totale: 3 ore e 45 minuti</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graphicFrame>
        <p:nvGraphicFramePr>
          <p:cNvPr id="589" name="Google Shape;589;p42"/>
          <p:cNvGraphicFramePr/>
          <p:nvPr>
            <p:extLst>
              <p:ext uri="{D42A27DB-BD31-4B8C-83A1-F6EECF244321}">
                <p14:modId xmlns:p14="http://schemas.microsoft.com/office/powerpoint/2010/main" val="3750543048"/>
              </p:ext>
            </p:extLst>
          </p:nvPr>
        </p:nvGraphicFramePr>
        <p:xfrm>
          <a:off x="1457860" y="621406"/>
          <a:ext cx="9314900" cy="5581580"/>
        </p:xfrm>
        <a:graphic>
          <a:graphicData uri="http://schemas.openxmlformats.org/drawingml/2006/table">
            <a:tbl>
              <a:tblPr firstRow="1" firstCol="1" bandRow="1">
                <a:noFill/>
                <a:tableStyleId>{B2FE9B55-010F-48AC-81D2-7A34AD15536F}</a:tableStyleId>
              </a:tblPr>
              <a:tblGrid>
                <a:gridCol w="776975">
                  <a:extLst>
                    <a:ext uri="{9D8B030D-6E8A-4147-A177-3AD203B41FA5}">
                      <a16:colId xmlns:a16="http://schemas.microsoft.com/office/drawing/2014/main" val="20000"/>
                    </a:ext>
                  </a:extLst>
                </a:gridCol>
                <a:gridCol w="8537925">
                  <a:extLst>
                    <a:ext uri="{9D8B030D-6E8A-4147-A177-3AD203B41FA5}">
                      <a16:colId xmlns:a16="http://schemas.microsoft.com/office/drawing/2014/main" val="20001"/>
                    </a:ext>
                  </a:extLst>
                </a:gridCol>
              </a:tblGrid>
              <a:tr h="495000">
                <a:tc gridSpan="2">
                  <a:txBody>
                    <a:bodyPr/>
                    <a:lstStyle/>
                    <a:p>
                      <a:pPr marL="0" marR="0" lvl="0" indent="0" algn="ctr" rtl="0">
                        <a:lnSpc>
                          <a:spcPct val="100000"/>
                        </a:lnSpc>
                        <a:spcBef>
                          <a:spcPts val="0"/>
                        </a:spcBef>
                        <a:spcAft>
                          <a:spcPts val="0"/>
                        </a:spcAft>
                        <a:buClr>
                          <a:schemeClr val="dk1"/>
                        </a:buClr>
                        <a:buSzPts val="1200"/>
                        <a:buFont typeface="Arial"/>
                        <a:buNone/>
                      </a:pPr>
                      <a:endParaRPr sz="1200">
                        <a:solidFill>
                          <a:schemeClr val="tx1">
                            <a:lumMod val="65000"/>
                            <a:lumOff val="35000"/>
                          </a:schemeClr>
                        </a:solidFill>
                        <a:latin typeface="Montserrat SemiBold"/>
                        <a:ea typeface="Montserrat SemiBold"/>
                        <a:cs typeface="Montserrat SemiBold"/>
                        <a:sym typeface="Montserrat SemiBold"/>
                      </a:endParaRPr>
                    </a:p>
                    <a:p>
                      <a:pPr marL="0" marR="0" lvl="0" indent="0" algn="ctr" rtl="0">
                        <a:lnSpc>
                          <a:spcPct val="100000"/>
                        </a:lnSpc>
                        <a:spcBef>
                          <a:spcPts val="0"/>
                        </a:spcBef>
                        <a:spcAft>
                          <a:spcPts val="0"/>
                        </a:spcAft>
                        <a:buClr>
                          <a:srgbClr val="595959"/>
                        </a:buClr>
                        <a:buSzPts val="1200"/>
                        <a:buFont typeface="Montserrat SemiBold"/>
                        <a:buNone/>
                      </a:pPr>
                      <a:r>
                        <a:rPr lang="en-US" sz="1200">
                          <a:solidFill>
                            <a:schemeClr val="tx1">
                              <a:lumMod val="65000"/>
                              <a:lumOff val="35000"/>
                            </a:schemeClr>
                          </a:solidFill>
                          <a:latin typeface="Montserrat SemiBold"/>
                          <a:ea typeface="Montserrat SemiBold"/>
                          <a:cs typeface="Montserrat SemiBold"/>
                          <a:sym typeface="Montserrat SemiBold"/>
                        </a:rPr>
                        <a:t>Discussione  delle idee e simulazione</a:t>
                      </a:r>
                      <a:endParaRPr>
                        <a:solidFill>
                          <a:schemeClr val="tx1">
                            <a:lumMod val="65000"/>
                            <a:lumOff val="35000"/>
                          </a:schemeClr>
                        </a:solidFill>
                      </a:endParaRPr>
                    </a:p>
                    <a:p>
                      <a:pPr marL="0" marR="0" lvl="0" indent="0" algn="ctr" rtl="0">
                        <a:lnSpc>
                          <a:spcPct val="107000"/>
                        </a:lnSpc>
                        <a:spcBef>
                          <a:spcPts val="0"/>
                        </a:spcBef>
                        <a:spcAft>
                          <a:spcPts val="0"/>
                        </a:spcAft>
                        <a:buNone/>
                      </a:pPr>
                      <a:r>
                        <a:rPr lang="en-US" sz="1000">
                          <a:solidFill>
                            <a:schemeClr val="tx1">
                              <a:lumMod val="65000"/>
                              <a:lumOff val="35000"/>
                            </a:schemeClr>
                          </a:solidFill>
                          <a:latin typeface="Montserrat Light"/>
                          <a:ea typeface="Montserrat Light"/>
                          <a:cs typeface="Montserrat Light"/>
                          <a:sym typeface="Montserrat Light"/>
                        </a:rPr>
                        <a:t> </a:t>
                      </a:r>
                      <a:endParaRPr sz="1000">
                        <a:solidFill>
                          <a:schemeClr val="tx1">
                            <a:lumMod val="65000"/>
                            <a:lumOff val="35000"/>
                          </a:schemeClr>
                        </a:solidFill>
                        <a:latin typeface="Montserrat Light"/>
                        <a:ea typeface="Montserrat Light"/>
                        <a:cs typeface="Montserrat Light"/>
                        <a:sym typeface="Montserrat Ligh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extLst>
                  <a:ext uri="{0D108BD9-81ED-4DB2-BD59-A6C34878D82A}">
                    <a16:rowId xmlns:a16="http://schemas.microsoft.com/office/drawing/2014/main" val="10000"/>
                  </a:ext>
                </a:extLst>
              </a:tr>
              <a:tr h="1319125">
                <a:tc gridSpan="2">
                  <a:txBody>
                    <a:bodyPr/>
                    <a:lstStyle/>
                    <a:p>
                      <a:pPr marL="0" marR="0" lvl="0" indent="0" algn="l" rtl="0">
                        <a:lnSpc>
                          <a:spcPct val="107000"/>
                        </a:lnSpc>
                        <a:spcBef>
                          <a:spcPts val="0"/>
                        </a:spcBef>
                        <a:spcAft>
                          <a:spcPts val="0"/>
                        </a:spcAft>
                        <a:buNone/>
                      </a:pPr>
                      <a:endParaRPr sz="100" b="1" dirty="0">
                        <a:solidFill>
                          <a:schemeClr val="tx1">
                            <a:lumMod val="65000"/>
                            <a:lumOff val="35000"/>
                          </a:schemeClr>
                        </a:solidFill>
                        <a:latin typeface="Montserrat"/>
                        <a:ea typeface="Montserrat"/>
                        <a:cs typeface="Montserrat"/>
                        <a:sym typeface="Montserrat"/>
                      </a:endParaRPr>
                    </a:p>
                    <a:p>
                      <a:pPr marL="0" marR="0" lvl="0" indent="0" algn="l" rtl="0">
                        <a:spcBef>
                          <a:spcPts val="800"/>
                        </a:spcBef>
                        <a:spcAft>
                          <a:spcPts val="0"/>
                        </a:spcAft>
                        <a:buNone/>
                      </a:pPr>
                      <a:r>
                        <a:rPr lang="en-US" sz="1200" b="1" dirty="0" err="1">
                          <a:solidFill>
                            <a:schemeClr val="tx1">
                              <a:lumMod val="65000"/>
                              <a:lumOff val="35000"/>
                            </a:schemeClr>
                          </a:solidFill>
                          <a:latin typeface="Montserrat"/>
                          <a:ea typeface="Montserrat"/>
                          <a:cs typeface="Montserrat"/>
                          <a:sym typeface="Montserrat"/>
                        </a:rPr>
                        <a:t>Descrizione</a:t>
                      </a:r>
                      <a:br>
                        <a:rPr lang="en-US" sz="1050" b="0" dirty="0">
                          <a:solidFill>
                            <a:schemeClr val="tx1">
                              <a:lumMod val="65000"/>
                              <a:lumOff val="35000"/>
                            </a:schemeClr>
                          </a:solidFill>
                          <a:latin typeface="Montserrat Light"/>
                          <a:ea typeface="Montserrat Light"/>
                          <a:cs typeface="Montserrat Light"/>
                          <a:sym typeface="Montserrat Light"/>
                        </a:rPr>
                      </a:br>
                      <a:r>
                        <a:rPr lang="en-US" sz="1050" dirty="0">
                          <a:solidFill>
                            <a:schemeClr val="tx1">
                              <a:lumMod val="65000"/>
                              <a:lumOff val="35000"/>
                            </a:schemeClr>
                          </a:solidFill>
                          <a:latin typeface="Montserrat Light"/>
                          <a:ea typeface="Montserrat Light"/>
                          <a:cs typeface="Montserrat Light"/>
                          <a:sym typeface="Montserrat Light"/>
                        </a:rPr>
                        <a:t>Per prima </a:t>
                      </a:r>
                      <a:r>
                        <a:rPr lang="en-US" sz="1050" dirty="0" err="1">
                          <a:solidFill>
                            <a:schemeClr val="tx1">
                              <a:lumMod val="65000"/>
                              <a:lumOff val="35000"/>
                            </a:schemeClr>
                          </a:solidFill>
                          <a:latin typeface="Montserrat Light"/>
                          <a:ea typeface="Montserrat Light"/>
                          <a:cs typeface="Montserrat Light"/>
                          <a:sym typeface="Montserrat Light"/>
                        </a:rPr>
                        <a:t>cosa</a:t>
                      </a:r>
                      <a:r>
                        <a:rPr lang="en-US" sz="1050" dirty="0">
                          <a:solidFill>
                            <a:schemeClr val="tx1">
                              <a:lumMod val="65000"/>
                              <a:lumOff val="35000"/>
                            </a:schemeClr>
                          </a:solidFill>
                          <a:latin typeface="Montserrat Light"/>
                          <a:ea typeface="Montserrat Light"/>
                          <a:cs typeface="Montserrat Light"/>
                          <a:sym typeface="Montserrat Light"/>
                        </a:rPr>
                        <a:t>, chi </a:t>
                      </a:r>
                      <a:r>
                        <a:rPr lang="en-US" sz="1050" dirty="0" err="1">
                          <a:solidFill>
                            <a:schemeClr val="tx1">
                              <a:lumMod val="65000"/>
                              <a:lumOff val="35000"/>
                            </a:schemeClr>
                          </a:solidFill>
                          <a:latin typeface="Montserrat Light"/>
                          <a:ea typeface="Montserrat Light"/>
                          <a:cs typeface="Montserrat Light"/>
                          <a:sym typeface="Montserrat Light"/>
                        </a:rPr>
                        <a:t>coordina</a:t>
                      </a:r>
                      <a:r>
                        <a:rPr lang="en-US" sz="1050" dirty="0">
                          <a:solidFill>
                            <a:schemeClr val="tx1">
                              <a:lumMod val="65000"/>
                              <a:lumOff val="35000"/>
                            </a:schemeClr>
                          </a:solidFill>
                          <a:latin typeface="Montserrat Light"/>
                          <a:ea typeface="Montserrat Light"/>
                          <a:cs typeface="Montserrat Light"/>
                          <a:sym typeface="Montserrat Light"/>
                        </a:rPr>
                        <a:t> la </a:t>
                      </a:r>
                      <a:r>
                        <a:rPr lang="en-US" sz="1050" dirty="0" err="1">
                          <a:solidFill>
                            <a:schemeClr val="tx1">
                              <a:lumMod val="65000"/>
                              <a:lumOff val="35000"/>
                            </a:schemeClr>
                          </a:solidFill>
                          <a:latin typeface="Montserrat Light"/>
                          <a:ea typeface="Montserrat Light"/>
                          <a:cs typeface="Montserrat Light"/>
                          <a:sym typeface="Montserrat Light"/>
                        </a:rPr>
                        <a:t>sessione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deve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assicurarsi</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che</a:t>
                      </a:r>
                      <a:r>
                        <a:rPr lang="en-US" sz="1050" dirty="0">
                          <a:solidFill>
                            <a:schemeClr val="tx1">
                              <a:lumMod val="65000"/>
                              <a:lumOff val="35000"/>
                            </a:schemeClr>
                          </a:solidFill>
                          <a:latin typeface="Montserrat Light"/>
                          <a:ea typeface="Montserrat Light"/>
                          <a:cs typeface="Montserrat Light"/>
                          <a:sym typeface="Montserrat Light"/>
                        </a:rPr>
                        <a:t> tutte le </a:t>
                      </a:r>
                      <a:r>
                        <a:rPr lang="en-US" sz="1050" dirty="0" err="1">
                          <a:solidFill>
                            <a:schemeClr val="tx1">
                              <a:lumMod val="65000"/>
                              <a:lumOff val="35000"/>
                            </a:schemeClr>
                          </a:solidFill>
                          <a:latin typeface="Montserrat Light"/>
                          <a:ea typeface="Montserrat Light"/>
                          <a:cs typeface="Montserrat Light"/>
                          <a:sym typeface="Montserrat Light"/>
                        </a:rPr>
                        <a:t>persone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partecipanti</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abbiano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già</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votato</a:t>
                      </a:r>
                      <a:r>
                        <a:rPr lang="en-US" sz="1050" dirty="0">
                          <a:solidFill>
                            <a:schemeClr val="tx1">
                              <a:lumMod val="65000"/>
                              <a:lumOff val="35000"/>
                            </a:schemeClr>
                          </a:solidFill>
                          <a:latin typeface="Montserrat Light"/>
                          <a:ea typeface="Montserrat Light"/>
                          <a:cs typeface="Montserrat Light"/>
                          <a:sym typeface="Montserrat Light"/>
                        </a:rPr>
                        <a:t> le idee </a:t>
                      </a:r>
                      <a:r>
                        <a:rPr lang="en-US" sz="1050" dirty="0" err="1">
                          <a:solidFill>
                            <a:schemeClr val="tx1">
                              <a:lumMod val="65000"/>
                              <a:lumOff val="35000"/>
                            </a:schemeClr>
                          </a:solidFill>
                          <a:latin typeface="Montserrat Light"/>
                          <a:ea typeface="Montserrat Light"/>
                          <a:cs typeface="Montserrat Light"/>
                          <a:sym typeface="Montserrat Light"/>
                        </a:rPr>
                        <a:t>pubblicate</a:t>
                      </a:r>
                      <a:r>
                        <a:rPr lang="en-US" sz="1050" dirty="0">
                          <a:solidFill>
                            <a:schemeClr val="tx1">
                              <a:lumMod val="65000"/>
                              <a:lumOff val="35000"/>
                            </a:schemeClr>
                          </a:solidFill>
                          <a:latin typeface="Montserrat Light"/>
                          <a:ea typeface="Montserrat Light"/>
                          <a:cs typeface="Montserrat Light"/>
                          <a:sym typeface="Montserrat Light"/>
                        </a:rPr>
                        <a:t>. Se non </a:t>
                      </a:r>
                      <a:r>
                        <a:rPr lang="en-US" sz="1050" dirty="0" err="1">
                          <a:solidFill>
                            <a:schemeClr val="tx1">
                              <a:lumMod val="65000"/>
                              <a:lumOff val="35000"/>
                            </a:schemeClr>
                          </a:solidFill>
                          <a:latin typeface="Montserrat Light"/>
                          <a:ea typeface="Montserrat Light"/>
                          <a:cs typeface="Montserrat Light"/>
                          <a:sym typeface="Montserrat Light"/>
                        </a:rPr>
                        <a:t>l'hanno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fatto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dovrebbero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farlo</a:t>
                      </a:r>
                      <a:r>
                        <a:rPr lang="en-US" sz="1050" dirty="0">
                          <a:solidFill>
                            <a:schemeClr val="tx1">
                              <a:lumMod val="65000"/>
                              <a:lumOff val="35000"/>
                            </a:schemeClr>
                          </a:solidFill>
                          <a:latin typeface="Montserrat Light"/>
                          <a:ea typeface="Montserrat Light"/>
                          <a:cs typeface="Montserrat Light"/>
                          <a:sym typeface="Montserrat Light"/>
                        </a:rPr>
                        <a:t> in </a:t>
                      </a:r>
                      <a:r>
                        <a:rPr lang="en-US" sz="1050" dirty="0" err="1">
                          <a:solidFill>
                            <a:schemeClr val="tx1">
                              <a:lumMod val="65000"/>
                              <a:lumOff val="35000"/>
                            </a:schemeClr>
                          </a:solidFill>
                          <a:latin typeface="Montserrat Light"/>
                          <a:ea typeface="Montserrat Light"/>
                          <a:cs typeface="Montserrat Light"/>
                          <a:sym typeface="Montserrat Light"/>
                        </a:rPr>
                        <a:t>questo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momento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inizia</a:t>
                      </a:r>
                      <a:r>
                        <a:rPr lang="en-US" sz="1050" dirty="0">
                          <a:solidFill>
                            <a:schemeClr val="tx1">
                              <a:lumMod val="65000"/>
                              <a:lumOff val="35000"/>
                            </a:schemeClr>
                          </a:solidFill>
                          <a:latin typeface="Montserrat Light"/>
                          <a:ea typeface="Montserrat Light"/>
                          <a:cs typeface="Montserrat Light"/>
                          <a:sym typeface="Montserrat Light"/>
                        </a:rPr>
                        <a:t> poi la </a:t>
                      </a:r>
                      <a:r>
                        <a:rPr lang="en-US" sz="1050" dirty="0" err="1">
                          <a:solidFill>
                            <a:schemeClr val="tx1">
                              <a:lumMod val="65000"/>
                              <a:lumOff val="35000"/>
                            </a:schemeClr>
                          </a:solidFill>
                          <a:latin typeface="Montserrat Light"/>
                          <a:ea typeface="Montserrat Light"/>
                          <a:cs typeface="Montserrat Light"/>
                          <a:sym typeface="Montserrat Light"/>
                        </a:rPr>
                        <a:t>simulazione</a:t>
                      </a:r>
                      <a:r>
                        <a:rPr lang="en-US" sz="1050" dirty="0">
                          <a:solidFill>
                            <a:schemeClr val="tx1">
                              <a:lumMod val="65000"/>
                              <a:lumOff val="35000"/>
                            </a:schemeClr>
                          </a:solidFill>
                          <a:latin typeface="Montserrat Light"/>
                          <a:ea typeface="Montserrat Light"/>
                          <a:cs typeface="Montserrat Light"/>
                          <a:sym typeface="Montserrat Light"/>
                        </a:rPr>
                        <a:t>. </a:t>
                      </a:r>
                      <a:endParaRPr dirty="0">
                        <a:solidFill>
                          <a:schemeClr val="tx1">
                            <a:lumMod val="65000"/>
                            <a:lumOff val="35000"/>
                          </a:schemeClr>
                        </a:solidFill>
                      </a:endParaRPr>
                    </a:p>
                    <a:p>
                      <a:pPr marL="0" marR="0" lvl="0" indent="0" algn="l" rtl="0">
                        <a:spcBef>
                          <a:spcPts val="800"/>
                        </a:spcBef>
                        <a:spcAft>
                          <a:spcPts val="0"/>
                        </a:spcAft>
                        <a:buNone/>
                      </a:pPr>
                      <a:r>
                        <a:rPr lang="en-US" sz="1050" dirty="0">
                          <a:solidFill>
                            <a:schemeClr val="tx1">
                              <a:lumMod val="65000"/>
                              <a:lumOff val="35000"/>
                            </a:schemeClr>
                          </a:solidFill>
                          <a:latin typeface="Montserrat Light"/>
                          <a:ea typeface="Montserrat Light"/>
                          <a:cs typeface="Montserrat Light"/>
                          <a:sym typeface="Montserrat Light"/>
                        </a:rPr>
                        <a:t>La </a:t>
                      </a:r>
                      <a:r>
                        <a:rPr lang="en-US" sz="1050" dirty="0" err="1">
                          <a:solidFill>
                            <a:schemeClr val="tx1">
                              <a:lumMod val="65000"/>
                              <a:lumOff val="35000"/>
                            </a:schemeClr>
                          </a:solidFill>
                          <a:latin typeface="Montserrat Light"/>
                          <a:ea typeface="Montserrat Light"/>
                          <a:cs typeface="Montserrat Light"/>
                          <a:sym typeface="Montserrat Light"/>
                        </a:rPr>
                        <a:t>simulazione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avviene</a:t>
                      </a:r>
                      <a:r>
                        <a:rPr lang="en-US" sz="1050" dirty="0">
                          <a:solidFill>
                            <a:schemeClr val="tx1">
                              <a:lumMod val="65000"/>
                              <a:lumOff val="35000"/>
                            </a:schemeClr>
                          </a:solidFill>
                          <a:latin typeface="Montserrat Light"/>
                          <a:ea typeface="Montserrat Light"/>
                          <a:cs typeface="Montserrat Light"/>
                          <a:sym typeface="Montserrat Light"/>
                        </a:rPr>
                        <a:t>  sotto forma di </a:t>
                      </a:r>
                      <a:r>
                        <a:rPr lang="en-US" sz="1050" dirty="0" err="1">
                          <a:solidFill>
                            <a:schemeClr val="tx1">
                              <a:lumMod val="65000"/>
                              <a:lumOff val="35000"/>
                            </a:schemeClr>
                          </a:solidFill>
                          <a:latin typeface="Montserrat Light"/>
                          <a:ea typeface="Montserrat Light"/>
                          <a:cs typeface="Montserrat Light"/>
                          <a:sym typeface="Montserrat Light"/>
                        </a:rPr>
                        <a:t>dibattito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Consiste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nell'interpretare</a:t>
                      </a:r>
                      <a:r>
                        <a:rPr lang="en-US" sz="1050" dirty="0">
                          <a:solidFill>
                            <a:schemeClr val="tx1">
                              <a:lumMod val="65000"/>
                              <a:lumOff val="35000"/>
                            </a:schemeClr>
                          </a:solidFill>
                          <a:latin typeface="Montserrat Light"/>
                          <a:ea typeface="Montserrat Light"/>
                          <a:cs typeface="Montserrat Light"/>
                          <a:sym typeface="Montserrat Light"/>
                        </a:rPr>
                        <a:t> un </a:t>
                      </a:r>
                      <a:r>
                        <a:rPr lang="en-US" sz="1050" dirty="0" err="1">
                          <a:solidFill>
                            <a:schemeClr val="tx1">
                              <a:lumMod val="65000"/>
                              <a:lumOff val="35000"/>
                            </a:schemeClr>
                          </a:solidFill>
                          <a:latin typeface="Montserrat Light"/>
                          <a:ea typeface="Montserrat Light"/>
                          <a:cs typeface="Montserrat Light"/>
                          <a:sym typeface="Montserrat Light"/>
                        </a:rPr>
                        <a:t>ruolo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sensibilizzare</a:t>
                      </a:r>
                      <a:r>
                        <a:rPr lang="en-US" sz="1050" dirty="0">
                          <a:solidFill>
                            <a:schemeClr val="tx1">
                              <a:lumMod val="65000"/>
                              <a:lumOff val="35000"/>
                            </a:schemeClr>
                          </a:solidFill>
                          <a:latin typeface="Montserrat Light"/>
                          <a:ea typeface="Montserrat Light"/>
                          <a:cs typeface="Montserrat Light"/>
                          <a:sym typeface="Montserrat Light"/>
                        </a:rPr>
                        <a:t> il </a:t>
                      </a:r>
                      <a:r>
                        <a:rPr lang="en-US" sz="1050" dirty="0" err="1">
                          <a:solidFill>
                            <a:schemeClr val="tx1">
                              <a:lumMod val="65000"/>
                              <a:lumOff val="35000"/>
                            </a:schemeClr>
                          </a:solidFill>
                          <a:latin typeface="Montserrat Light"/>
                          <a:ea typeface="Montserrat Light"/>
                          <a:cs typeface="Montserrat Light"/>
                          <a:sym typeface="Montserrat Light"/>
                        </a:rPr>
                        <a:t>pubblico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applicare</a:t>
                      </a:r>
                      <a:r>
                        <a:rPr lang="en-US" sz="1050" dirty="0">
                          <a:solidFill>
                            <a:schemeClr val="tx1">
                              <a:lumMod val="65000"/>
                              <a:lumOff val="35000"/>
                            </a:schemeClr>
                          </a:solidFill>
                          <a:latin typeface="Montserrat Light"/>
                          <a:ea typeface="Montserrat Light"/>
                          <a:cs typeface="Montserrat Light"/>
                          <a:sym typeface="Montserrat Light"/>
                        </a:rPr>
                        <a:t> le </a:t>
                      </a:r>
                      <a:r>
                        <a:rPr lang="en-US" sz="1050" dirty="0" err="1">
                          <a:solidFill>
                            <a:schemeClr val="tx1">
                              <a:lumMod val="65000"/>
                              <a:lumOff val="35000"/>
                            </a:schemeClr>
                          </a:solidFill>
                          <a:latin typeface="Montserrat Light"/>
                          <a:ea typeface="Montserrat Light"/>
                          <a:cs typeface="Montserrat Light"/>
                          <a:sym typeface="Montserrat Light"/>
                        </a:rPr>
                        <a:t>conoscenze</a:t>
                      </a:r>
                      <a:r>
                        <a:rPr lang="en-US" sz="1050" dirty="0">
                          <a:solidFill>
                            <a:schemeClr val="tx1">
                              <a:lumMod val="65000"/>
                              <a:lumOff val="35000"/>
                            </a:schemeClr>
                          </a:solidFill>
                          <a:latin typeface="Montserrat Light"/>
                          <a:ea typeface="Montserrat Light"/>
                          <a:cs typeface="Montserrat Light"/>
                          <a:sym typeface="Montserrat Light"/>
                        </a:rPr>
                        <a:t> e </a:t>
                      </a:r>
                      <a:r>
                        <a:rPr lang="en-US" sz="1050" dirty="0" err="1">
                          <a:solidFill>
                            <a:schemeClr val="tx1">
                              <a:lumMod val="65000"/>
                              <a:lumOff val="35000"/>
                            </a:schemeClr>
                          </a:solidFill>
                          <a:latin typeface="Montserrat Light"/>
                          <a:ea typeface="Montserrat Light"/>
                          <a:cs typeface="Montserrat Light"/>
                          <a:sym typeface="Montserrat Light"/>
                        </a:rPr>
                        <a:t>riflettere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sulle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azioni</a:t>
                      </a:r>
                      <a:r>
                        <a:rPr lang="en-US" sz="1050" dirty="0">
                          <a:solidFill>
                            <a:schemeClr val="tx1">
                              <a:lumMod val="65000"/>
                              <a:lumOff val="35000"/>
                            </a:schemeClr>
                          </a:solidFill>
                          <a:latin typeface="Montserrat Light"/>
                          <a:ea typeface="Montserrat Light"/>
                          <a:cs typeface="Montserrat Light"/>
                          <a:sym typeface="Montserrat Light"/>
                        </a:rPr>
                        <a:t>  e sui </a:t>
                      </a:r>
                      <a:r>
                        <a:rPr lang="en-US" sz="1050" dirty="0" err="1">
                          <a:solidFill>
                            <a:schemeClr val="tx1">
                              <a:lumMod val="65000"/>
                              <a:lumOff val="35000"/>
                            </a:schemeClr>
                          </a:solidFill>
                          <a:latin typeface="Montserrat Light"/>
                          <a:ea typeface="Montserrat Light"/>
                          <a:cs typeface="Montserrat Light"/>
                          <a:sym typeface="Montserrat Light"/>
                        </a:rPr>
                        <a:t>valori</a:t>
                      </a:r>
                      <a:r>
                        <a:rPr lang="en-US" sz="1050" dirty="0">
                          <a:solidFill>
                            <a:schemeClr val="tx1">
                              <a:lumMod val="65000"/>
                              <a:lumOff val="35000"/>
                            </a:schemeClr>
                          </a:solidFill>
                          <a:latin typeface="Montserrat Light"/>
                          <a:ea typeface="Montserrat Light"/>
                          <a:cs typeface="Montserrat Light"/>
                          <a:sym typeface="Montserrat Light"/>
                        </a:rPr>
                        <a:t>. In </a:t>
                      </a:r>
                      <a:r>
                        <a:rPr lang="en-US" sz="1050" dirty="0" err="1">
                          <a:solidFill>
                            <a:schemeClr val="tx1">
                              <a:lumMod val="65000"/>
                              <a:lumOff val="35000"/>
                            </a:schemeClr>
                          </a:solidFill>
                          <a:latin typeface="Montserrat Light"/>
                          <a:ea typeface="Montserrat Light"/>
                          <a:cs typeface="Montserrat Light"/>
                          <a:sym typeface="Montserrat Light"/>
                        </a:rPr>
                        <a:t>particolare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queste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simulazioni</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vengono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pianificate</a:t>
                      </a:r>
                      <a:r>
                        <a:rPr lang="en-US" sz="1050" dirty="0">
                          <a:solidFill>
                            <a:schemeClr val="tx1">
                              <a:lumMod val="65000"/>
                              <a:lumOff val="35000"/>
                            </a:schemeClr>
                          </a:solidFill>
                          <a:latin typeface="Montserrat Light"/>
                          <a:ea typeface="Montserrat Light"/>
                          <a:cs typeface="Montserrat Light"/>
                          <a:sym typeface="Montserrat Light"/>
                        </a:rPr>
                        <a:t> prima </a:t>
                      </a:r>
                      <a:r>
                        <a:rPr lang="en-US" sz="1050" dirty="0" err="1">
                          <a:solidFill>
                            <a:schemeClr val="tx1">
                              <a:lumMod val="65000"/>
                              <a:lumOff val="35000"/>
                            </a:schemeClr>
                          </a:solidFill>
                          <a:latin typeface="Montserrat Light"/>
                          <a:ea typeface="Montserrat Light"/>
                          <a:cs typeface="Montserrat Light"/>
                          <a:sym typeface="Montserrat Light"/>
                        </a:rPr>
                        <a:t>della</a:t>
                      </a:r>
                      <a:r>
                        <a:rPr lang="en-US" sz="1050" dirty="0">
                          <a:solidFill>
                            <a:schemeClr val="tx1">
                              <a:lumMod val="65000"/>
                              <a:lumOff val="35000"/>
                            </a:schemeClr>
                          </a:solidFill>
                          <a:latin typeface="Montserrat Light"/>
                          <a:ea typeface="Montserrat Light"/>
                          <a:cs typeface="Montserrat Light"/>
                          <a:sym typeface="Montserrat Light"/>
                        </a:rPr>
                        <a:t> loro </a:t>
                      </a:r>
                      <a:r>
                        <a:rPr lang="en-US" sz="1050" dirty="0" err="1">
                          <a:solidFill>
                            <a:schemeClr val="tx1">
                              <a:lumMod val="65000"/>
                              <a:lumOff val="35000"/>
                            </a:schemeClr>
                          </a:solidFill>
                          <a:latin typeface="Montserrat Light"/>
                          <a:ea typeface="Montserrat Light"/>
                          <a:cs typeface="Montserrat Light"/>
                          <a:sym typeface="Montserrat Light"/>
                        </a:rPr>
                        <a:t>presentazione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Questo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metodo</a:t>
                      </a:r>
                      <a:r>
                        <a:rPr lang="en-US" sz="1050" dirty="0">
                          <a:solidFill>
                            <a:schemeClr val="tx1">
                              <a:lumMod val="65000"/>
                              <a:lumOff val="35000"/>
                            </a:schemeClr>
                          </a:solidFill>
                          <a:latin typeface="Montserrat Light"/>
                          <a:ea typeface="Montserrat Light"/>
                          <a:cs typeface="Montserrat Light"/>
                          <a:sym typeface="Montserrat Light"/>
                        </a:rPr>
                        <a:t> segue uno stile di </a:t>
                      </a:r>
                      <a:r>
                        <a:rPr lang="en-US" sz="1050" dirty="0" err="1">
                          <a:solidFill>
                            <a:schemeClr val="tx1">
                              <a:lumMod val="65000"/>
                              <a:lumOff val="35000"/>
                            </a:schemeClr>
                          </a:solidFill>
                          <a:latin typeface="Montserrat Light"/>
                          <a:ea typeface="Montserrat Light"/>
                          <a:cs typeface="Montserrat Light"/>
                          <a:sym typeface="Montserrat Light"/>
                        </a:rPr>
                        <a:t>apprendimento</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attivista</a:t>
                      </a:r>
                      <a:r>
                        <a:rPr lang="en-US" sz="1050" dirty="0">
                          <a:solidFill>
                            <a:schemeClr val="tx1">
                              <a:lumMod val="65000"/>
                              <a:lumOff val="35000"/>
                            </a:schemeClr>
                          </a:solidFill>
                          <a:latin typeface="Montserrat Light"/>
                          <a:ea typeface="Montserrat Light"/>
                          <a:cs typeface="Montserrat Light"/>
                          <a:sym typeface="Montserrat Light"/>
                        </a:rPr>
                        <a:t>".</a:t>
                      </a:r>
                      <a:endParaRPr dirty="0">
                        <a:solidFill>
                          <a:schemeClr val="tx1">
                            <a:lumMod val="65000"/>
                            <a:lumOff val="35000"/>
                          </a:schemeClr>
                        </a:solidFill>
                      </a:endParaRPr>
                    </a:p>
                    <a:p>
                      <a:pPr marL="0" marR="0" lvl="0" indent="0" algn="l" rtl="0">
                        <a:lnSpc>
                          <a:spcPct val="107000"/>
                        </a:lnSpc>
                        <a:spcBef>
                          <a:spcPts val="800"/>
                        </a:spcBef>
                        <a:spcAft>
                          <a:spcPts val="0"/>
                        </a:spcAft>
                        <a:buNone/>
                      </a:pPr>
                      <a:r>
                        <a:rPr lang="en-US" sz="500" b="0" dirty="0">
                          <a:solidFill>
                            <a:schemeClr val="tx1">
                              <a:lumMod val="65000"/>
                              <a:lumOff val="35000"/>
                            </a:schemeClr>
                          </a:solidFill>
                          <a:latin typeface="Montserrat Light"/>
                          <a:ea typeface="Montserrat Light"/>
                          <a:cs typeface="Montserrat Light"/>
                          <a:sym typeface="Montserrat Light"/>
                        </a:rPr>
                        <a:t> </a:t>
                      </a:r>
                      <a:endParaRPr sz="500" b="0" dirty="0">
                        <a:solidFill>
                          <a:schemeClr val="tx1">
                            <a:lumMod val="65000"/>
                            <a:lumOff val="35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254425">
                <a:tc>
                  <a:txBody>
                    <a:bodyPr/>
                    <a:lstStyle/>
                    <a:p>
                      <a:pPr marL="0" marR="0" lvl="0" indent="0" algn="ctr" rtl="0">
                        <a:lnSpc>
                          <a:spcPct val="107000"/>
                        </a:lnSpc>
                        <a:spcBef>
                          <a:spcPts val="0"/>
                        </a:spcBef>
                        <a:spcAft>
                          <a:spcPts val="0"/>
                        </a:spcAft>
                        <a:buNone/>
                      </a:pPr>
                      <a:r>
                        <a:rPr lang="en-US" sz="1050" b="1">
                          <a:solidFill>
                            <a:schemeClr val="tx1">
                              <a:lumMod val="65000"/>
                              <a:lumOff val="35000"/>
                            </a:schemeClr>
                          </a:solidFill>
                          <a:latin typeface="Montserrat"/>
                          <a:ea typeface="Montserrat"/>
                          <a:cs typeface="Montserrat"/>
                          <a:sym typeface="Montserrat"/>
                        </a:rPr>
                        <a:t>Tempo</a:t>
                      </a:r>
                      <a:endParaRPr sz="1050" b="1">
                        <a:solidFill>
                          <a:schemeClr val="tx1">
                            <a:lumMod val="65000"/>
                            <a:lumOff val="35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rtl="0">
                        <a:lnSpc>
                          <a:spcPct val="107000"/>
                        </a:lnSpc>
                        <a:spcBef>
                          <a:spcPts val="0"/>
                        </a:spcBef>
                        <a:spcAft>
                          <a:spcPts val="0"/>
                        </a:spcAft>
                        <a:buNone/>
                      </a:pPr>
                      <a:r>
                        <a:rPr lang="en-US" sz="1050" b="1">
                          <a:solidFill>
                            <a:schemeClr val="tx1">
                              <a:lumMod val="65000"/>
                              <a:lumOff val="35000"/>
                            </a:schemeClr>
                          </a:solidFill>
                          <a:latin typeface="Montserrat"/>
                          <a:ea typeface="Montserrat"/>
                          <a:cs typeface="Montserrat"/>
                          <a:sym typeface="Montserrat"/>
                        </a:rPr>
                        <a:t>Passi</a:t>
                      </a:r>
                      <a:endParaRPr sz="1050" b="1">
                        <a:solidFill>
                          <a:schemeClr val="tx1">
                            <a:lumMod val="65000"/>
                            <a:lumOff val="35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2"/>
                  </a:ext>
                </a:extLst>
              </a:tr>
              <a:tr h="555625">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1H10 min</a:t>
                      </a:r>
                      <a:endParaRPr>
                        <a:solidFill>
                          <a:schemeClr val="tx1">
                            <a:lumMod val="65000"/>
                            <a:lumOff val="35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spcBef>
                          <a:spcPts val="0"/>
                        </a:spcBef>
                        <a:spcAft>
                          <a:spcPts val="0"/>
                        </a:spcAft>
                        <a:buClr>
                          <a:srgbClr val="595959"/>
                        </a:buClr>
                        <a:buSzPts val="1050"/>
                        <a:buFont typeface="Play"/>
                        <a:buAutoNum type="arabicPeriod"/>
                      </a:pPr>
                      <a:r>
                        <a:rPr lang="en-US" sz="1050" b="1">
                          <a:solidFill>
                            <a:schemeClr val="tx1">
                              <a:lumMod val="65000"/>
                              <a:lumOff val="35000"/>
                            </a:schemeClr>
                          </a:solidFill>
                          <a:latin typeface="Montserrat Light"/>
                          <a:ea typeface="Montserrat Light"/>
                          <a:cs typeface="Montserrat Light"/>
                          <a:sym typeface="Montserrat Light"/>
                        </a:rPr>
                        <a:t>La persona che coordina il gruppo entra nell'esperienza di apprendimento tramite gamification e identifica le soluzioni con più votate. Identifica chi le ha proposte (2).</a:t>
                      </a:r>
                      <a:endParaRPr>
                        <a:solidFill>
                          <a:schemeClr val="tx1">
                            <a:lumMod val="65000"/>
                            <a:lumOff val="35000"/>
                          </a:schemeClr>
                        </a:solidFill>
                      </a:endParaRPr>
                    </a:p>
                    <a:p>
                      <a:pPr marL="228600" marR="0" lvl="0" indent="-161925" algn="l" rtl="0">
                        <a:lnSpc>
                          <a:spcPct val="107000"/>
                        </a:lnSpc>
                        <a:spcBef>
                          <a:spcPts val="800"/>
                        </a:spcBef>
                        <a:spcAft>
                          <a:spcPts val="0"/>
                        </a:spcAft>
                        <a:buClr>
                          <a:schemeClr val="dk1"/>
                        </a:buClr>
                        <a:buSzPts val="1050"/>
                        <a:buFont typeface="Play"/>
                        <a:buNone/>
                      </a:pPr>
                      <a:endParaRPr sz="1050" b="1">
                        <a:solidFill>
                          <a:schemeClr val="tx1">
                            <a:lumMod val="65000"/>
                            <a:lumOff val="35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3"/>
                  </a:ext>
                </a:extLst>
              </a:tr>
              <a:tr h="402675">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10 min</a:t>
                      </a:r>
                      <a:endParaRPr>
                        <a:solidFill>
                          <a:schemeClr val="tx1">
                            <a:lumMod val="65000"/>
                            <a:lumOff val="35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spcBef>
                          <a:spcPts val="0"/>
                        </a:spcBef>
                        <a:spcAft>
                          <a:spcPts val="0"/>
                        </a:spcAft>
                        <a:buClr>
                          <a:srgbClr val="595959"/>
                        </a:buClr>
                        <a:buSzPts val="1050"/>
                        <a:buFont typeface="Play"/>
                        <a:buAutoNum type="arabicPeriod" startAt="2"/>
                      </a:pPr>
                      <a:r>
                        <a:rPr lang="en-US" sz="1050" b="1">
                          <a:solidFill>
                            <a:schemeClr val="tx1">
                              <a:lumMod val="65000"/>
                              <a:lumOff val="35000"/>
                            </a:schemeClr>
                          </a:solidFill>
                          <a:latin typeface="Montserrat Light"/>
                          <a:ea typeface="Montserrat Light"/>
                          <a:cs typeface="Montserrat Light"/>
                          <a:sym typeface="Montserrat Light"/>
                        </a:rPr>
                        <a:t>Chiede alle altre persone di mettersi in fila dietro a chi pensano abbia avuto l'idea migliore.</a:t>
                      </a:r>
                      <a:endParaRPr>
                        <a:solidFill>
                          <a:schemeClr val="tx1">
                            <a:lumMod val="65000"/>
                            <a:lumOff val="35000"/>
                          </a:schemeClr>
                        </a:solidFill>
                      </a:endParaRPr>
                    </a:p>
                    <a:p>
                      <a:pPr marL="0" marR="0" lvl="0" indent="0" algn="l" rtl="0">
                        <a:lnSpc>
                          <a:spcPct val="107000"/>
                        </a:lnSpc>
                        <a:spcBef>
                          <a:spcPts val="800"/>
                        </a:spcBef>
                        <a:spcAft>
                          <a:spcPts val="0"/>
                        </a:spcAft>
                        <a:buClr>
                          <a:schemeClr val="dk1"/>
                        </a:buClr>
                        <a:buSzPts val="1050"/>
                        <a:buFont typeface="Play"/>
                        <a:buNone/>
                      </a:pPr>
                      <a:endParaRPr sz="1050" b="1">
                        <a:solidFill>
                          <a:schemeClr val="tx1">
                            <a:lumMod val="65000"/>
                            <a:lumOff val="35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r h="296300">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10 min </a:t>
                      </a:r>
                      <a:endParaRPr>
                        <a:solidFill>
                          <a:schemeClr val="tx1">
                            <a:lumMod val="65000"/>
                            <a:lumOff val="35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spcBef>
                          <a:spcPts val="0"/>
                        </a:spcBef>
                        <a:spcAft>
                          <a:spcPts val="0"/>
                        </a:spcAft>
                        <a:buClr>
                          <a:srgbClr val="595959"/>
                        </a:buClr>
                        <a:buSzPts val="1050"/>
                        <a:buFont typeface="Play"/>
                        <a:buAutoNum type="arabicPeriod" startAt="3"/>
                      </a:pPr>
                      <a:r>
                        <a:rPr lang="en-US" sz="1050" b="1">
                          <a:solidFill>
                            <a:schemeClr val="tx1">
                              <a:lumMod val="65000"/>
                              <a:lumOff val="35000"/>
                            </a:schemeClr>
                          </a:solidFill>
                          <a:latin typeface="Montserrat Light"/>
                          <a:ea typeface="Montserrat Light"/>
                          <a:cs typeface="Montserrat Light"/>
                          <a:sym typeface="Montserrat Light"/>
                        </a:rPr>
                        <a:t>Una volta formati i gruppi,  spiega come continuerà l’attività.</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5"/>
                  </a:ext>
                </a:extLst>
              </a:tr>
              <a:tr h="375000">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15 min</a:t>
                      </a:r>
                      <a:endParaRPr>
                        <a:solidFill>
                          <a:schemeClr val="tx1">
                            <a:lumMod val="65000"/>
                            <a:lumOff val="35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spcBef>
                          <a:spcPts val="0"/>
                        </a:spcBef>
                        <a:spcAft>
                          <a:spcPts val="0"/>
                        </a:spcAft>
                        <a:buClr>
                          <a:srgbClr val="595959"/>
                        </a:buClr>
                        <a:buSzPts val="1050"/>
                        <a:buFont typeface="Play"/>
                        <a:buAutoNum type="arabicPeriod" startAt="4"/>
                      </a:pPr>
                      <a:r>
                        <a:rPr lang="en-US" sz="1050" b="1">
                          <a:solidFill>
                            <a:schemeClr val="tx1">
                              <a:lumMod val="65000"/>
                              <a:lumOff val="35000"/>
                            </a:schemeClr>
                          </a:solidFill>
                          <a:latin typeface="Montserrat Light"/>
                          <a:ea typeface="Montserrat Light"/>
                          <a:cs typeface="Montserrat Light"/>
                          <a:sym typeface="Montserrat Light"/>
                        </a:rPr>
                        <a:t>Pausa caffè. </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6"/>
                  </a:ext>
                </a:extLst>
              </a:tr>
              <a:tr h="477650">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20 min</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spcBef>
                          <a:spcPts val="0"/>
                        </a:spcBef>
                        <a:spcAft>
                          <a:spcPts val="0"/>
                        </a:spcAft>
                        <a:buClr>
                          <a:srgbClr val="595959"/>
                        </a:buClr>
                        <a:buSzPts val="1050"/>
                        <a:buFont typeface="Play"/>
                        <a:buAutoNum type="arabicPeriod" startAt="5"/>
                      </a:pPr>
                      <a:r>
                        <a:rPr lang="en-US" sz="1050" b="1">
                          <a:solidFill>
                            <a:schemeClr val="tx1">
                              <a:lumMod val="65000"/>
                              <a:lumOff val="35000"/>
                            </a:schemeClr>
                          </a:solidFill>
                          <a:latin typeface="Montserrat Light"/>
                          <a:ea typeface="Montserrat Light"/>
                          <a:cs typeface="Montserrat Light"/>
                          <a:sym typeface="Montserrat Light"/>
                        </a:rPr>
                        <a:t>I gruppi creati in precedenza si riuniscono per identificare il potenziale impatto delle loro misure e i punti deboli della misura avversaria, in modo da poterla confutare durante il dibattito. </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7"/>
                  </a:ext>
                </a:extLst>
              </a:tr>
              <a:tr h="418425">
                <a:tc>
                  <a:txBody>
                    <a:bodyPr/>
                    <a:lstStyle/>
                    <a:p>
                      <a:pPr marL="0" marR="0" lvl="0" indent="0" algn="ctr" rtl="0">
                        <a:lnSpc>
                          <a:spcPct val="107000"/>
                        </a:lnSpc>
                        <a:spcBef>
                          <a:spcPts val="0"/>
                        </a:spcBef>
                        <a:spcAft>
                          <a:spcPts val="0"/>
                        </a:spcAft>
                        <a:buNone/>
                      </a:pPr>
                      <a:r>
                        <a:rPr lang="en-US" sz="1050" b="0">
                          <a:solidFill>
                            <a:schemeClr val="tx1">
                              <a:lumMod val="65000"/>
                              <a:lumOff val="35000"/>
                            </a:schemeClr>
                          </a:solidFill>
                          <a:latin typeface="Montserrat"/>
                          <a:ea typeface="Montserrat"/>
                          <a:cs typeface="Montserrat"/>
                          <a:sym typeface="Montserrat"/>
                        </a:rPr>
                        <a:t>20 min</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6"/>
                      </a:pPr>
                      <a:r>
                        <a:rPr lang="en-US" sz="1050" b="1">
                          <a:solidFill>
                            <a:schemeClr val="tx1">
                              <a:lumMod val="65000"/>
                              <a:lumOff val="35000"/>
                            </a:schemeClr>
                          </a:solidFill>
                          <a:latin typeface="Montserrat Light"/>
                          <a:ea typeface="Montserrat Light"/>
                          <a:cs typeface="Montserrat Light"/>
                          <a:sym typeface="Montserrat Light"/>
                        </a:rPr>
                        <a:t>Ogni gruppo deve scegliere una persona portavoce per presentare le proprie idee contro la persona portavoce dell'altra squadra.</a:t>
                      </a:r>
                      <a:endParaRPr>
                        <a:solidFill>
                          <a:schemeClr val="tx1">
                            <a:lumMod val="65000"/>
                            <a:lumOff val="35000"/>
                          </a:schemeClr>
                        </a:solidFill>
                      </a:endParaRPr>
                    </a:p>
                    <a:p>
                      <a:pPr marL="228600" marR="0" lvl="0" indent="-161925" algn="l" rtl="0">
                        <a:spcBef>
                          <a:spcPts val="800"/>
                        </a:spcBef>
                        <a:spcAft>
                          <a:spcPts val="0"/>
                        </a:spcAft>
                        <a:buClr>
                          <a:schemeClr val="dk1"/>
                        </a:buClr>
                        <a:buSzPts val="1050"/>
                        <a:buFont typeface="Play"/>
                        <a:buNone/>
                      </a:pPr>
                      <a:endParaRPr sz="1050" b="1">
                        <a:solidFill>
                          <a:schemeClr val="tx1">
                            <a:lumMod val="65000"/>
                            <a:lumOff val="35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8"/>
                  </a:ext>
                </a:extLst>
              </a:tr>
              <a:tr h="695800">
                <a:tc>
                  <a:txBody>
                    <a:bodyPr/>
                    <a:lstStyle/>
                    <a:p>
                      <a:pPr marL="0" marR="0" lvl="0" indent="0" algn="ctr" rtl="0">
                        <a:lnSpc>
                          <a:spcPct val="107000"/>
                        </a:lnSpc>
                        <a:spcBef>
                          <a:spcPts val="0"/>
                        </a:spcBef>
                        <a:spcAft>
                          <a:spcPts val="0"/>
                        </a:spcAft>
                        <a:buClr>
                          <a:srgbClr val="595959"/>
                        </a:buClr>
                        <a:buSzPts val="1050"/>
                        <a:buFont typeface="Play"/>
                        <a:buNone/>
                      </a:pPr>
                      <a:r>
                        <a:rPr lang="en-US" sz="1050" b="0">
                          <a:solidFill>
                            <a:schemeClr val="tx1">
                              <a:lumMod val="65000"/>
                              <a:lumOff val="35000"/>
                            </a:schemeClr>
                          </a:solidFill>
                          <a:latin typeface="Montserrat"/>
                          <a:ea typeface="Montserrat"/>
                          <a:cs typeface="Montserrat"/>
                          <a:sym typeface="Montserrat"/>
                        </a:rPr>
                        <a:t>20 min</a:t>
                      </a:r>
                      <a:endParaRPr>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7"/>
                      </a:pPr>
                      <a:r>
                        <a:rPr lang="en-US" sz="1050" b="1" dirty="0">
                          <a:solidFill>
                            <a:schemeClr val="tx1">
                              <a:lumMod val="65000"/>
                              <a:lumOff val="35000"/>
                            </a:schemeClr>
                          </a:solidFill>
                          <a:latin typeface="Montserrat Light"/>
                          <a:ea typeface="Montserrat Light"/>
                          <a:cs typeface="Montserrat Light"/>
                          <a:sym typeface="Montserrat Light"/>
                        </a:rPr>
                        <a:t>La persona </a:t>
                      </a:r>
                      <a:r>
                        <a:rPr lang="en-US" sz="1050" b="1" dirty="0" err="1">
                          <a:solidFill>
                            <a:schemeClr val="tx1">
                              <a:lumMod val="65000"/>
                              <a:lumOff val="35000"/>
                            </a:schemeClr>
                          </a:solidFill>
                          <a:latin typeface="Montserrat Light"/>
                          <a:ea typeface="Montserrat Light"/>
                          <a:cs typeface="Montserrat Light"/>
                          <a:sym typeface="Montserrat Light"/>
                        </a:rPr>
                        <a:t>che</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coordina</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medierà</a:t>
                      </a:r>
                      <a:r>
                        <a:rPr lang="en-US" sz="1050" b="1" dirty="0">
                          <a:solidFill>
                            <a:schemeClr val="tx1">
                              <a:lumMod val="65000"/>
                              <a:lumOff val="35000"/>
                            </a:schemeClr>
                          </a:solidFill>
                          <a:latin typeface="Montserrat Light"/>
                          <a:ea typeface="Montserrat Light"/>
                          <a:cs typeface="Montserrat Light"/>
                          <a:sym typeface="Montserrat Light"/>
                        </a:rPr>
                        <a:t> il </a:t>
                      </a:r>
                      <a:r>
                        <a:rPr lang="en-US" sz="1050" b="1" dirty="0" err="1">
                          <a:solidFill>
                            <a:schemeClr val="tx1">
                              <a:lumMod val="65000"/>
                              <a:lumOff val="35000"/>
                            </a:schemeClr>
                          </a:solidFill>
                          <a:latin typeface="Montserrat Light"/>
                          <a:ea typeface="Montserrat Light"/>
                          <a:cs typeface="Montserrat Light"/>
                          <a:sym typeface="Montserrat Light"/>
                        </a:rPr>
                        <a:t>dibattito</a:t>
                      </a:r>
                      <a:r>
                        <a:rPr lang="en-US" sz="1050" b="1" dirty="0">
                          <a:solidFill>
                            <a:schemeClr val="tx1">
                              <a:lumMod val="65000"/>
                              <a:lumOff val="35000"/>
                            </a:schemeClr>
                          </a:solidFill>
                          <a:latin typeface="Montserrat Light"/>
                          <a:ea typeface="Montserrat Light"/>
                          <a:cs typeface="Montserrat Light"/>
                          <a:sym typeface="Montserrat Light"/>
                        </a:rPr>
                        <a:t> e </a:t>
                      </a:r>
                      <a:r>
                        <a:rPr lang="en-US" sz="1050" b="1" dirty="0" err="1">
                          <a:solidFill>
                            <a:schemeClr val="tx1">
                              <a:lumMod val="65000"/>
                              <a:lumOff val="35000"/>
                            </a:schemeClr>
                          </a:solidFill>
                          <a:latin typeface="Montserrat Light"/>
                          <a:ea typeface="Montserrat Light"/>
                          <a:cs typeface="Montserrat Light"/>
                          <a:sym typeface="Montserrat Light"/>
                        </a:rPr>
                        <a:t>scriverà</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i</a:t>
                      </a:r>
                      <a:r>
                        <a:rPr lang="en-US" sz="1050" b="1" dirty="0">
                          <a:solidFill>
                            <a:schemeClr val="tx1">
                              <a:lumMod val="65000"/>
                              <a:lumOff val="35000"/>
                            </a:schemeClr>
                          </a:solidFill>
                          <a:latin typeface="Montserrat Light"/>
                          <a:ea typeface="Montserrat Light"/>
                          <a:cs typeface="Montserrat Light"/>
                          <a:sym typeface="Montserrat Light"/>
                        </a:rPr>
                        <a:t> pro e </a:t>
                      </a:r>
                      <a:r>
                        <a:rPr lang="en-US" sz="1050" b="1" dirty="0" err="1">
                          <a:solidFill>
                            <a:schemeClr val="tx1">
                              <a:lumMod val="65000"/>
                              <a:lumOff val="35000"/>
                            </a:schemeClr>
                          </a:solidFill>
                          <a:latin typeface="Montserrat Light"/>
                          <a:ea typeface="Montserrat Light"/>
                          <a:cs typeface="Montserrat Light"/>
                          <a:sym typeface="Montserrat Light"/>
                        </a:rPr>
                        <a:t>i</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contro</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dei</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diversi</a:t>
                      </a:r>
                      <a:r>
                        <a:rPr lang="en-US" sz="1050" b="1" dirty="0">
                          <a:solidFill>
                            <a:schemeClr val="tx1">
                              <a:lumMod val="65000"/>
                              <a:lumOff val="35000"/>
                            </a:schemeClr>
                          </a:solidFill>
                          <a:latin typeface="Montserrat Light"/>
                          <a:ea typeface="Montserrat Light"/>
                          <a:cs typeface="Montserrat Light"/>
                          <a:sym typeface="Montserrat Light"/>
                        </a:rPr>
                        <a:t> </a:t>
                      </a:r>
                      <a:r>
                        <a:rPr lang="en-US" sz="1050" b="1" dirty="0" err="1">
                          <a:solidFill>
                            <a:schemeClr val="tx1">
                              <a:lumMod val="65000"/>
                              <a:lumOff val="35000"/>
                            </a:schemeClr>
                          </a:solidFill>
                          <a:latin typeface="Montserrat Light"/>
                          <a:ea typeface="Montserrat Light"/>
                          <a:cs typeface="Montserrat Light"/>
                          <a:sym typeface="Montserrat Light"/>
                        </a:rPr>
                        <a:t>gruppi</a:t>
                      </a:r>
                      <a:r>
                        <a:rPr lang="en-US" sz="1050" b="1" dirty="0">
                          <a:solidFill>
                            <a:schemeClr val="tx1">
                              <a:lumMod val="65000"/>
                              <a:lumOff val="35000"/>
                            </a:schemeClr>
                          </a:solidFill>
                          <a:latin typeface="Montserrat Light"/>
                          <a:ea typeface="Montserrat Light"/>
                          <a:cs typeface="Montserrat Light"/>
                          <a:sym typeface="Montserrat Light"/>
                        </a:rPr>
                        <a:t>.</a:t>
                      </a:r>
                      <a:endParaRPr dirty="0">
                        <a:solidFill>
                          <a:schemeClr val="tx1">
                            <a:lumMod val="65000"/>
                            <a:lumOff val="35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graphicFrame>
        <p:nvGraphicFramePr>
          <p:cNvPr id="594" name="Google Shape;594;p43"/>
          <p:cNvGraphicFramePr/>
          <p:nvPr>
            <p:extLst>
              <p:ext uri="{D42A27DB-BD31-4B8C-83A1-F6EECF244321}">
                <p14:modId xmlns:p14="http://schemas.microsoft.com/office/powerpoint/2010/main" val="3925848535"/>
              </p:ext>
            </p:extLst>
          </p:nvPr>
        </p:nvGraphicFramePr>
        <p:xfrm>
          <a:off x="1540991" y="532251"/>
          <a:ext cx="9110025" cy="1394225"/>
        </p:xfrm>
        <a:graphic>
          <a:graphicData uri="http://schemas.openxmlformats.org/drawingml/2006/table">
            <a:tbl>
              <a:tblPr firstRow="1" firstCol="1" bandRow="1">
                <a:noFill/>
                <a:tableStyleId>{B2FE9B55-010F-48AC-81D2-7A34AD15536F}</a:tableStyleId>
              </a:tblPr>
              <a:tblGrid>
                <a:gridCol w="9110025">
                  <a:extLst>
                    <a:ext uri="{9D8B030D-6E8A-4147-A177-3AD203B41FA5}">
                      <a16:colId xmlns:a16="http://schemas.microsoft.com/office/drawing/2014/main" val="20000"/>
                    </a:ext>
                  </a:extLst>
                </a:gridCol>
              </a:tblGrid>
              <a:tr h="674775">
                <a:tc>
                  <a:txBody>
                    <a:bodyPr/>
                    <a:lstStyle/>
                    <a:p>
                      <a:pPr marL="0" marR="0" lvl="0" indent="0" algn="ctr" rtl="0">
                        <a:lnSpc>
                          <a:spcPct val="100000"/>
                        </a:lnSpc>
                        <a:spcBef>
                          <a:spcPts val="0"/>
                        </a:spcBef>
                        <a:spcAft>
                          <a:spcPts val="0"/>
                        </a:spcAft>
                        <a:buClr>
                          <a:srgbClr val="595959"/>
                        </a:buClr>
                        <a:buSzPts val="1400"/>
                        <a:buFont typeface="Montserrat SemiBold"/>
                        <a:buNone/>
                      </a:pPr>
                      <a:r>
                        <a:rPr lang="en-US" sz="1400" b="0" dirty="0" err="1">
                          <a:solidFill>
                            <a:schemeClr val="tx1">
                              <a:lumMod val="65000"/>
                              <a:lumOff val="35000"/>
                            </a:schemeClr>
                          </a:solidFill>
                          <a:latin typeface="Montserrat SemiBold"/>
                          <a:ea typeface="Montserrat SemiBold"/>
                          <a:cs typeface="Montserrat SemiBold"/>
                          <a:sym typeface="Montserrat SemiBold"/>
                        </a:rPr>
                        <a:t>Conclusione</a:t>
                      </a:r>
                      <a:r>
                        <a:rPr lang="en-US" sz="1400" b="0" dirty="0">
                          <a:solidFill>
                            <a:schemeClr val="tx1">
                              <a:lumMod val="65000"/>
                              <a:lumOff val="35000"/>
                            </a:schemeClr>
                          </a:solidFill>
                          <a:latin typeface="Montserrat SemiBold"/>
                          <a:ea typeface="Montserrat SemiBold"/>
                          <a:cs typeface="Montserrat SemiBold"/>
                          <a:sym typeface="Montserrat SemiBold"/>
                        </a:rPr>
                        <a:t> / </a:t>
                      </a:r>
                      <a:r>
                        <a:rPr lang="en-US" sz="1400" b="0" dirty="0" err="1">
                          <a:solidFill>
                            <a:schemeClr val="tx1">
                              <a:lumMod val="65000"/>
                              <a:lumOff val="35000"/>
                            </a:schemeClr>
                          </a:solidFill>
                          <a:latin typeface="Montserrat SemiBold"/>
                          <a:ea typeface="Montserrat SemiBold"/>
                          <a:cs typeface="Montserrat SemiBold"/>
                          <a:sym typeface="Montserrat SemiBold"/>
                        </a:rPr>
                        <a:t>Chiusura</a:t>
                      </a:r>
                      <a:r>
                        <a:rPr lang="en-US" sz="1400" b="0" dirty="0">
                          <a:solidFill>
                            <a:schemeClr val="tx1">
                              <a:lumMod val="65000"/>
                              <a:lumOff val="35000"/>
                            </a:schemeClr>
                          </a:solidFill>
                          <a:latin typeface="Montserrat SemiBold"/>
                          <a:ea typeface="Montserrat SemiBold"/>
                          <a:cs typeface="Montserrat SemiBold"/>
                          <a:sym typeface="Montserrat SemiBold"/>
                        </a:rPr>
                        <a:t> </a:t>
                      </a:r>
                      <a:r>
                        <a:rPr lang="en-US" sz="1400" b="0" dirty="0" err="1">
                          <a:solidFill>
                            <a:schemeClr val="tx1">
                              <a:lumMod val="65000"/>
                              <a:lumOff val="35000"/>
                            </a:schemeClr>
                          </a:solidFill>
                          <a:latin typeface="Montserrat SemiBold"/>
                          <a:ea typeface="Montserrat SemiBold"/>
                          <a:cs typeface="Montserrat SemiBold"/>
                          <a:sym typeface="Montserrat SemiBold"/>
                        </a:rPr>
                        <a:t>dell'attività</a:t>
                      </a:r>
                      <a:endParaRPr dirty="0">
                        <a:solidFill>
                          <a:schemeClr val="tx1">
                            <a:lumMod val="65000"/>
                            <a:lumOff val="35000"/>
                          </a:schemeClr>
                        </a:solidFill>
                      </a:endParaRPr>
                    </a:p>
                  </a:txBody>
                  <a:tcPr marL="38375" marR="38375" marT="0" marB="0" anchor="ctr">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19450">
                <a:tc>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65000"/>
                              <a:lumOff val="35000"/>
                            </a:schemeClr>
                          </a:solidFill>
                          <a:latin typeface="Montserrat"/>
                          <a:ea typeface="Montserrat"/>
                          <a:cs typeface="Montserrat"/>
                          <a:sym typeface="Montserrat"/>
                        </a:rPr>
                        <a:t>Descrizione</a:t>
                      </a:r>
                      <a:br>
                        <a:rPr lang="en-US" sz="1050" b="0" dirty="0">
                          <a:solidFill>
                            <a:schemeClr val="tx1">
                              <a:lumMod val="65000"/>
                              <a:lumOff val="35000"/>
                            </a:schemeClr>
                          </a:solidFill>
                          <a:latin typeface="Montserrat Light"/>
                          <a:ea typeface="Montserrat Light"/>
                          <a:cs typeface="Montserrat Light"/>
                          <a:sym typeface="Montserrat Light"/>
                        </a:rPr>
                      </a:br>
                      <a:r>
                        <a:rPr lang="en-US" sz="1050" dirty="0">
                          <a:solidFill>
                            <a:schemeClr val="tx1">
                              <a:lumMod val="65000"/>
                              <a:lumOff val="35000"/>
                            </a:schemeClr>
                          </a:solidFill>
                          <a:latin typeface="Montserrat Light"/>
                          <a:ea typeface="Montserrat Light"/>
                          <a:cs typeface="Montserrat Light"/>
                          <a:sym typeface="Montserrat Light"/>
                        </a:rPr>
                        <a:t>Per </a:t>
                      </a:r>
                      <a:r>
                        <a:rPr lang="en-US" sz="1050" dirty="0" err="1">
                          <a:solidFill>
                            <a:schemeClr val="tx1">
                              <a:lumMod val="65000"/>
                              <a:lumOff val="35000"/>
                            </a:schemeClr>
                          </a:solidFill>
                          <a:latin typeface="Montserrat Light"/>
                          <a:ea typeface="Montserrat Light"/>
                          <a:cs typeface="Montserrat Light"/>
                          <a:sym typeface="Montserrat Light"/>
                        </a:rPr>
                        <a:t>chiudere</a:t>
                      </a:r>
                      <a:r>
                        <a:rPr lang="en-US" sz="1050" dirty="0">
                          <a:solidFill>
                            <a:schemeClr val="tx1">
                              <a:lumMod val="65000"/>
                              <a:lumOff val="35000"/>
                            </a:schemeClr>
                          </a:solidFill>
                          <a:latin typeface="Montserrat Light"/>
                          <a:ea typeface="Montserrat Light"/>
                          <a:cs typeface="Montserrat Light"/>
                          <a:sym typeface="Montserrat Light"/>
                        </a:rPr>
                        <a:t> le </a:t>
                      </a:r>
                      <a:r>
                        <a:rPr lang="en-US" sz="1050" dirty="0" err="1">
                          <a:solidFill>
                            <a:schemeClr val="tx1">
                              <a:lumMod val="65000"/>
                              <a:lumOff val="35000"/>
                            </a:schemeClr>
                          </a:solidFill>
                          <a:latin typeface="Montserrat Light"/>
                          <a:ea typeface="Montserrat Light"/>
                          <a:cs typeface="Montserrat Light"/>
                          <a:sym typeface="Montserrat Light"/>
                        </a:rPr>
                        <a:t>sessioni</a:t>
                      </a:r>
                      <a:r>
                        <a:rPr lang="en-US" sz="1050" dirty="0">
                          <a:solidFill>
                            <a:schemeClr val="tx1">
                              <a:lumMod val="65000"/>
                              <a:lumOff val="35000"/>
                            </a:schemeClr>
                          </a:solidFill>
                          <a:latin typeface="Montserrat Light"/>
                          <a:ea typeface="Montserrat Light"/>
                          <a:cs typeface="Montserrat Light"/>
                          <a:sym typeface="Montserrat Light"/>
                        </a:rPr>
                        <a:t>, il </a:t>
                      </a:r>
                      <a:r>
                        <a:rPr lang="en-US" sz="1050" dirty="0" err="1">
                          <a:solidFill>
                            <a:schemeClr val="tx1">
                              <a:lumMod val="65000"/>
                              <a:lumOff val="35000"/>
                            </a:schemeClr>
                          </a:solidFill>
                          <a:latin typeface="Montserrat Light"/>
                          <a:ea typeface="Montserrat Light"/>
                          <a:cs typeface="Montserrat Light"/>
                          <a:sym typeface="Montserrat Light"/>
                        </a:rPr>
                        <a:t>formatore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dovrebbe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tenere</a:t>
                      </a:r>
                      <a:r>
                        <a:rPr lang="en-US" sz="1050" dirty="0">
                          <a:solidFill>
                            <a:schemeClr val="tx1">
                              <a:lumMod val="65000"/>
                              <a:lumOff val="35000"/>
                            </a:schemeClr>
                          </a:solidFill>
                          <a:latin typeface="Montserrat Light"/>
                          <a:ea typeface="Montserrat Light"/>
                          <a:cs typeface="Montserrat Light"/>
                          <a:sym typeface="Montserrat Light"/>
                        </a:rPr>
                        <a:t> un breve </a:t>
                      </a:r>
                      <a:r>
                        <a:rPr lang="en-US" sz="1050" dirty="0" err="1">
                          <a:solidFill>
                            <a:schemeClr val="tx1">
                              <a:lumMod val="65000"/>
                              <a:lumOff val="35000"/>
                            </a:schemeClr>
                          </a:solidFill>
                          <a:latin typeface="Montserrat Light"/>
                          <a:ea typeface="Montserrat Light"/>
                          <a:cs typeface="Montserrat Light"/>
                          <a:sym typeface="Montserrat Light"/>
                        </a:rPr>
                        <a:t>discorso</a:t>
                      </a:r>
                      <a:r>
                        <a:rPr lang="en-US" sz="1050" dirty="0">
                          <a:solidFill>
                            <a:schemeClr val="tx1">
                              <a:lumMod val="65000"/>
                              <a:lumOff val="35000"/>
                            </a:schemeClr>
                          </a:solidFill>
                          <a:latin typeface="Montserrat Light"/>
                          <a:ea typeface="Montserrat Light"/>
                          <a:cs typeface="Montserrat Light"/>
                          <a:sym typeface="Montserrat Light"/>
                        </a:rPr>
                        <a:t> sotto forma di "</a:t>
                      </a:r>
                      <a:r>
                        <a:rPr lang="en-US" sz="1050" dirty="0" err="1">
                          <a:solidFill>
                            <a:schemeClr val="tx1">
                              <a:lumMod val="65000"/>
                              <a:lumOff val="35000"/>
                            </a:schemeClr>
                          </a:solidFill>
                          <a:latin typeface="Montserrat Light"/>
                          <a:ea typeface="Montserrat Light"/>
                          <a:cs typeface="Montserrat Light"/>
                          <a:sym typeface="Montserrat Light"/>
                        </a:rPr>
                        <a:t>lezione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appresa</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sull'importanza</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della</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partecipazione</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dei</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giovani</a:t>
                      </a:r>
                      <a:r>
                        <a:rPr lang="en-US" sz="1050" dirty="0">
                          <a:solidFill>
                            <a:schemeClr val="tx1">
                              <a:lumMod val="65000"/>
                              <a:lumOff val="35000"/>
                            </a:schemeClr>
                          </a:solidFill>
                          <a:latin typeface="Montserrat Light"/>
                          <a:ea typeface="Montserrat Light"/>
                          <a:cs typeface="Montserrat Light"/>
                          <a:sym typeface="Montserrat Light"/>
                        </a:rPr>
                        <a:t> alle </a:t>
                      </a:r>
                      <a:r>
                        <a:rPr lang="en-US" sz="1050" dirty="0" err="1">
                          <a:solidFill>
                            <a:schemeClr val="tx1">
                              <a:lumMod val="65000"/>
                              <a:lumOff val="35000"/>
                            </a:schemeClr>
                          </a:solidFill>
                          <a:latin typeface="Montserrat Light"/>
                          <a:ea typeface="Montserrat Light"/>
                          <a:cs typeface="Montserrat Light"/>
                          <a:sym typeface="Montserrat Light"/>
                        </a:rPr>
                        <a:t>decisioni</a:t>
                      </a:r>
                      <a:r>
                        <a:rPr lang="en-US" sz="1050" dirty="0">
                          <a:solidFill>
                            <a:schemeClr val="tx1">
                              <a:lumMod val="65000"/>
                              <a:lumOff val="35000"/>
                            </a:schemeClr>
                          </a:solidFill>
                          <a:latin typeface="Montserrat Light"/>
                          <a:ea typeface="Montserrat Light"/>
                          <a:cs typeface="Montserrat Light"/>
                          <a:sym typeface="Montserrat Light"/>
                        </a:rPr>
                        <a:t> di </a:t>
                      </a:r>
                      <a:r>
                        <a:rPr lang="en-US" sz="1050" dirty="0" err="1">
                          <a:solidFill>
                            <a:schemeClr val="tx1">
                              <a:lumMod val="65000"/>
                              <a:lumOff val="35000"/>
                            </a:schemeClr>
                          </a:solidFill>
                          <a:latin typeface="Montserrat Light"/>
                          <a:ea typeface="Montserrat Light"/>
                          <a:cs typeface="Montserrat Light"/>
                          <a:sym typeface="Montserrat Light"/>
                        </a:rPr>
                        <a:t>una</a:t>
                      </a:r>
                      <a:r>
                        <a:rPr lang="en-US" sz="1050" dirty="0">
                          <a:solidFill>
                            <a:schemeClr val="tx1">
                              <a:lumMod val="65000"/>
                              <a:lumOff val="35000"/>
                            </a:schemeClr>
                          </a:solidFill>
                          <a:latin typeface="Montserrat Light"/>
                          <a:ea typeface="Montserrat Light"/>
                          <a:cs typeface="Montserrat Light"/>
                          <a:sym typeface="Montserrat Light"/>
                        </a:rPr>
                        <a:t> </a:t>
                      </a:r>
                      <a:r>
                        <a:rPr lang="en-US" sz="1050" dirty="0" err="1">
                          <a:solidFill>
                            <a:schemeClr val="tx1">
                              <a:lumMod val="65000"/>
                              <a:lumOff val="35000"/>
                            </a:schemeClr>
                          </a:solidFill>
                          <a:latin typeface="Montserrat Light"/>
                          <a:ea typeface="Montserrat Light"/>
                          <a:cs typeface="Montserrat Light"/>
                          <a:sym typeface="Montserrat Light"/>
                        </a:rPr>
                        <a:t>città</a:t>
                      </a:r>
                      <a:r>
                        <a:rPr lang="en-US" sz="1050" dirty="0">
                          <a:solidFill>
                            <a:schemeClr val="tx1">
                              <a:lumMod val="65000"/>
                              <a:lumOff val="35000"/>
                            </a:schemeClr>
                          </a:solidFill>
                          <a:latin typeface="Montserrat Light"/>
                          <a:ea typeface="Montserrat Light"/>
                          <a:cs typeface="Montserrat Light"/>
                          <a:sym typeface="Montserrat Light"/>
                        </a:rPr>
                        <a:t>.</a:t>
                      </a:r>
                      <a:endParaRPr sz="1050" b="0" dirty="0">
                        <a:solidFill>
                          <a:schemeClr val="tx1">
                            <a:lumMod val="65000"/>
                            <a:lumOff val="35000"/>
                          </a:schemeClr>
                        </a:solidFill>
                        <a:latin typeface="Montserrat Light"/>
                        <a:ea typeface="Montserrat Light"/>
                        <a:cs typeface="Montserrat Light"/>
                        <a:sym typeface="Montserrat Light"/>
                      </a:endParaRPr>
                    </a:p>
                  </a:txBody>
                  <a:tcPr marL="38375" marR="383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BFBFBF"/>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pic>
        <p:nvPicPr>
          <p:cNvPr id="599" name="Google Shape;599;p44"/>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600" name="Google Shape;600;p44"/>
          <p:cNvSpPr txBox="1"/>
          <p:nvPr/>
        </p:nvSpPr>
        <p:spPr>
          <a:xfrm>
            <a:off x="2144857" y="995553"/>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FLIPBOOK INTERATTIVO</a:t>
            </a:r>
            <a:endParaRPr sz="3200" b="1">
              <a:solidFill>
                <a:srgbClr val="FF636C"/>
              </a:solidFill>
              <a:latin typeface="Montserrat"/>
              <a:ea typeface="Montserrat"/>
              <a:cs typeface="Montserrat"/>
              <a:sym typeface="Montserra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45"/>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607" name="Google Shape;607;p45"/>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608" name="Google Shape;608;p45"/>
          <p:cNvSpPr txBox="1"/>
          <p:nvPr/>
        </p:nvSpPr>
        <p:spPr>
          <a:xfrm>
            <a:off x="667243" y="1299442"/>
            <a:ext cx="5068200" cy="5787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636C"/>
                </a:solidFill>
                <a:latin typeface="Montserrat"/>
                <a:ea typeface="Montserrat"/>
                <a:cs typeface="Montserrat"/>
                <a:sym typeface="Montserrat"/>
              </a:rPr>
              <a:t>Il flipbook interattivo è composto da tre sezioni:</a:t>
            </a:r>
            <a:endParaRPr/>
          </a:p>
          <a:p>
            <a:pPr marL="0" marR="0" lvl="0" indent="0" algn="l" rtl="0">
              <a:spcBef>
                <a:spcPts val="0"/>
              </a:spcBef>
              <a:spcAft>
                <a:spcPts val="0"/>
              </a:spcAft>
              <a:buNone/>
            </a:pPr>
            <a:endParaRPr sz="1600">
              <a:solidFill>
                <a:srgbClr val="FF636C"/>
              </a:solidFill>
              <a:latin typeface="Montserrat"/>
              <a:ea typeface="Montserrat"/>
              <a:cs typeface="Montserrat"/>
              <a:sym typeface="Montserrat"/>
            </a:endParaRPr>
          </a:p>
          <a:p>
            <a:pPr marL="0" marR="0" lvl="0" indent="-101600" algn="l" rtl="0">
              <a:spcBef>
                <a:spcPts val="0"/>
              </a:spcBef>
              <a:spcAft>
                <a:spcPts val="0"/>
              </a:spcAft>
              <a:buClr>
                <a:srgbClr val="FF636C"/>
              </a:buClr>
              <a:buSzPts val="1600"/>
              <a:buFont typeface="Play"/>
              <a:buAutoNum type="arabicPeriod"/>
            </a:pPr>
            <a:r>
              <a:rPr lang="en-US" sz="1600" b="1">
                <a:solidFill>
                  <a:srgbClr val="FF636C"/>
                </a:solidFill>
                <a:latin typeface="Montserrat"/>
                <a:ea typeface="Montserrat"/>
                <a:cs typeface="Montserrat"/>
                <a:sym typeface="Montserrat"/>
              </a:rPr>
              <a:t>     Sezione Panoramica</a:t>
            </a:r>
            <a:r>
              <a:rPr lang="en-US" sz="1600">
                <a:solidFill>
                  <a:srgbClr val="FF636C"/>
                </a:solidFill>
                <a:latin typeface="Montserrat"/>
                <a:ea typeface="Montserrat"/>
                <a:cs typeface="Montserrat"/>
                <a:sym typeface="Montserrat"/>
              </a:rPr>
              <a:t>:</a:t>
            </a:r>
            <a:endParaRPr/>
          </a:p>
          <a:p>
            <a:pPr marL="285750" marR="0" lvl="0" indent="-28575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Questa sezione fornisce un'introduzione generale e pone le basi per i contenuti successivi.</a:t>
            </a:r>
            <a:endParaRPr/>
          </a:p>
          <a:p>
            <a:pPr marL="0" marR="0" lvl="0" indent="0" algn="l" rtl="0">
              <a:spcBef>
                <a:spcPts val="0"/>
              </a:spcBef>
              <a:spcAft>
                <a:spcPts val="0"/>
              </a:spcAft>
              <a:buNone/>
            </a:pPr>
            <a:endParaRPr sz="1600">
              <a:solidFill>
                <a:srgbClr val="FF636C"/>
              </a:solidFill>
              <a:latin typeface="Montserrat"/>
              <a:ea typeface="Montserrat"/>
              <a:cs typeface="Montserrat"/>
              <a:sym typeface="Montserrat"/>
            </a:endParaRPr>
          </a:p>
          <a:p>
            <a:pPr marL="342900" marR="0" lvl="0" indent="-342900" algn="l" rtl="0">
              <a:spcBef>
                <a:spcPts val="0"/>
              </a:spcBef>
              <a:spcAft>
                <a:spcPts val="0"/>
              </a:spcAft>
              <a:buClr>
                <a:srgbClr val="FF636C"/>
              </a:buClr>
              <a:buSzPts val="1600"/>
              <a:buFont typeface="Play"/>
              <a:buAutoNum type="arabicPeriod" startAt="2"/>
            </a:pPr>
            <a:r>
              <a:rPr lang="en-US" sz="1600" b="1">
                <a:solidFill>
                  <a:srgbClr val="FF636C"/>
                </a:solidFill>
                <a:latin typeface="Montserrat"/>
                <a:ea typeface="Montserrat"/>
                <a:cs typeface="Montserrat"/>
                <a:sym typeface="Montserrat"/>
              </a:rPr>
              <a:t>Mobilitare le giovani generazione per progettare città inclusive</a:t>
            </a:r>
            <a:r>
              <a:rPr lang="en-US" sz="1600">
                <a:solidFill>
                  <a:srgbClr val="FF636C"/>
                </a:solidFill>
                <a:latin typeface="Montserrat"/>
                <a:ea typeface="Montserrat"/>
                <a:cs typeface="Montserrat"/>
                <a:sym typeface="Montserrat"/>
              </a:rPr>
              <a:t>:</a:t>
            </a:r>
            <a:endParaRPr/>
          </a:p>
          <a:p>
            <a:pPr marL="342900" marR="0" lvl="0" indent="-34290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Questa sessione esplora domande critiche come "Che cos'è una città inclusiva?" e "Che impatto hanno le politiche, i servizi e le infrastrutture cittadine sulla vita quotidiana?".</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342900" marR="0" lvl="0" indent="-342900" algn="l" rtl="0">
              <a:spcBef>
                <a:spcPts val="0"/>
              </a:spcBef>
              <a:spcAft>
                <a:spcPts val="0"/>
              </a:spcAft>
              <a:buClr>
                <a:srgbClr val="FF636C"/>
              </a:buClr>
              <a:buSzPts val="1600"/>
              <a:buFont typeface="Play"/>
              <a:buAutoNum type="arabicPeriod" startAt="3"/>
            </a:pPr>
            <a:r>
              <a:rPr lang="en-US" sz="1600" b="1">
                <a:solidFill>
                  <a:srgbClr val="FF636C"/>
                </a:solidFill>
                <a:latin typeface="Montserrat"/>
                <a:ea typeface="Montserrat"/>
                <a:cs typeface="Montserrat"/>
                <a:sym typeface="Montserrat"/>
              </a:rPr>
              <a:t>Scenari di vita reale e casi specifici</a:t>
            </a:r>
            <a:r>
              <a:rPr lang="en-US" sz="1600">
                <a:solidFill>
                  <a:srgbClr val="FF636C"/>
                </a:solidFill>
                <a:latin typeface="Montserrat"/>
                <a:ea typeface="Montserrat"/>
                <a:cs typeface="Montserrat"/>
                <a:sym typeface="Montserrat"/>
              </a:rPr>
              <a:t>:</a:t>
            </a:r>
            <a:endParaRPr/>
          </a:p>
          <a:p>
            <a:pPr marL="285750" marR="0" lvl="0" indent="-28575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Questa sezione presenta casi reali che riflettono i vari temi trattati nel gioco.</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Il flipbook è disponibile all'interno del gioco.</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ctr" rtl="0">
              <a:spcBef>
                <a:spcPts val="0"/>
              </a:spcBef>
              <a:spcAft>
                <a:spcPts val="0"/>
              </a:spcAft>
              <a:buNone/>
            </a:pPr>
            <a:endParaRPr sz="1600">
              <a:solidFill>
                <a:srgbClr val="FF636C"/>
              </a:solidFill>
              <a:latin typeface="Montserrat"/>
              <a:ea typeface="Montserrat"/>
              <a:cs typeface="Montserrat"/>
              <a:sym typeface="Montserrat"/>
            </a:endParaRPr>
          </a:p>
        </p:txBody>
      </p:sp>
      <p:pic>
        <p:nvPicPr>
          <p:cNvPr id="609" name="Google Shape;609;p45"/>
          <p:cNvPicPr preferRelativeResize="0"/>
          <p:nvPr/>
        </p:nvPicPr>
        <p:blipFill rotWithShape="1">
          <a:blip r:embed="rId4">
            <a:alphaModFix/>
          </a:blip>
          <a:srcRect l="3" r="28"/>
          <a:stretch/>
        </p:blipFill>
        <p:spPr>
          <a:xfrm>
            <a:off x="6111685" y="0"/>
            <a:ext cx="5630923" cy="68580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46"/>
          <p:cNvSpPr/>
          <p:nvPr/>
        </p:nvSpPr>
        <p:spPr>
          <a:xfrm>
            <a:off x="0" y="0"/>
            <a:ext cx="12192000" cy="5036349"/>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sp>
        <p:nvSpPr>
          <p:cNvPr id="615" name="Google Shape;615;p46"/>
          <p:cNvSpPr txBox="1"/>
          <p:nvPr/>
        </p:nvSpPr>
        <p:spPr>
          <a:xfrm>
            <a:off x="2573844" y="6099289"/>
            <a:ext cx="6931355" cy="5770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AEABAB"/>
              </a:buClr>
              <a:buSzPts val="1050"/>
              <a:buFont typeface="Arial"/>
              <a:buNone/>
            </a:pPr>
            <a:r>
              <a:rPr lang="it-IT" sz="1050" dirty="0">
                <a:solidFill>
                  <a:srgbClr val="AEABAB"/>
                </a:solidFill>
                <a:latin typeface="Arial"/>
                <a:ea typeface="Arial"/>
                <a:cs typeface="Arial"/>
                <a:sym typeface="Arial"/>
              </a:rPr>
              <a:t>Finanziato dall'Unione europea. Le opinioni espresse appartengono, tuttavia, al solo o ai soli autori e non riflettono necessariamente le opinioni dell'Unione europea o dell’Agenzia esecutiva europea per l’istruzione e la cultura (EACEA). Né l'Unione europea né l'EACEA possono esserne ritenute responsabili.</a:t>
            </a:r>
            <a:endParaRPr sz="1800" dirty="0">
              <a:solidFill>
                <a:schemeClr val="dk1"/>
              </a:solidFill>
              <a:latin typeface="Arial"/>
              <a:ea typeface="Arial"/>
              <a:cs typeface="Arial"/>
              <a:sym typeface="Arial"/>
            </a:endParaRPr>
          </a:p>
        </p:txBody>
      </p:sp>
      <p:cxnSp>
        <p:nvCxnSpPr>
          <p:cNvPr id="616" name="Google Shape;616;p46"/>
          <p:cNvCxnSpPr/>
          <p:nvPr/>
        </p:nvCxnSpPr>
        <p:spPr>
          <a:xfrm>
            <a:off x="10048565" y="5341077"/>
            <a:ext cx="0" cy="1229998"/>
          </a:xfrm>
          <a:prstGeom prst="straightConnector1">
            <a:avLst/>
          </a:prstGeom>
          <a:noFill/>
          <a:ln w="9525" cap="flat" cmpd="sng">
            <a:solidFill>
              <a:srgbClr val="FF636C"/>
            </a:solidFill>
            <a:prstDash val="dash"/>
            <a:miter lim="800000"/>
            <a:headEnd type="none" w="sm" len="sm"/>
            <a:tailEnd type="none" w="sm" len="sm"/>
          </a:ln>
        </p:spPr>
      </p:cxnSp>
      <p:sp>
        <p:nvSpPr>
          <p:cNvPr id="618" name="Google Shape;618;p46"/>
          <p:cNvSpPr txBox="1"/>
          <p:nvPr/>
        </p:nvSpPr>
        <p:spPr>
          <a:xfrm>
            <a:off x="0" y="1994994"/>
            <a:ext cx="1219200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7200"/>
              <a:buFont typeface="Montserrat SemiBold"/>
              <a:buNone/>
            </a:pPr>
            <a:r>
              <a:rPr lang="en-US" sz="7200">
                <a:solidFill>
                  <a:schemeClr val="lt1"/>
                </a:solidFill>
                <a:latin typeface="Montserrat SemiBold"/>
                <a:ea typeface="Montserrat SemiBold"/>
                <a:cs typeface="Montserrat SemiBold"/>
                <a:sym typeface="Montserrat SemiBold"/>
              </a:rPr>
              <a:t>GRAZIE!</a:t>
            </a:r>
            <a:endParaRPr sz="7200">
              <a:solidFill>
                <a:schemeClr val="lt1"/>
              </a:solidFill>
              <a:latin typeface="Montserrat SemiBold"/>
              <a:ea typeface="Montserrat SemiBold"/>
              <a:cs typeface="Montserrat SemiBold"/>
              <a:sym typeface="Montserrat SemiBold"/>
            </a:endParaRPr>
          </a:p>
        </p:txBody>
      </p:sp>
      <p:pic>
        <p:nvPicPr>
          <p:cNvPr id="619" name="Google Shape;619;p46" descr="Uma imagem com Tipo de letra, Gráficos, logótipo, design&#10;&#10;Descrição gerada automaticamente"/>
          <p:cNvPicPr preferRelativeResize="0"/>
          <p:nvPr/>
        </p:nvPicPr>
        <p:blipFill rotWithShape="1">
          <a:blip r:embed="rId3">
            <a:alphaModFix/>
          </a:blip>
          <a:srcRect/>
          <a:stretch/>
        </p:blipFill>
        <p:spPr>
          <a:xfrm>
            <a:off x="10365010" y="5177786"/>
            <a:ext cx="1524275" cy="1524275"/>
          </a:xfrm>
          <a:prstGeom prst="rect">
            <a:avLst/>
          </a:prstGeom>
          <a:noFill/>
          <a:ln>
            <a:noFill/>
          </a:ln>
        </p:spPr>
      </p:pic>
      <p:grpSp>
        <p:nvGrpSpPr>
          <p:cNvPr id="620" name="Google Shape;620;p46"/>
          <p:cNvGrpSpPr/>
          <p:nvPr/>
        </p:nvGrpSpPr>
        <p:grpSpPr>
          <a:xfrm>
            <a:off x="289632" y="5236688"/>
            <a:ext cx="9522631" cy="913064"/>
            <a:chOff x="-1698931" y="4427234"/>
            <a:chExt cx="11106718" cy="1064952"/>
          </a:xfrm>
        </p:grpSpPr>
        <p:pic>
          <p:nvPicPr>
            <p:cNvPr id="621" name="Google Shape;621;p46" descr="Uma imagem com texto, logótipo, Gráficos, clipart&#10;&#10;Descrição gerada automaticamente"/>
            <p:cNvPicPr preferRelativeResize="0"/>
            <p:nvPr/>
          </p:nvPicPr>
          <p:blipFill rotWithShape="1">
            <a:blip r:embed="rId4">
              <a:alphaModFix/>
            </a:blip>
            <a:srcRect/>
            <a:stretch/>
          </p:blipFill>
          <p:spPr>
            <a:xfrm>
              <a:off x="3686118" y="4567116"/>
              <a:ext cx="1843732" cy="788628"/>
            </a:xfrm>
            <a:prstGeom prst="rect">
              <a:avLst/>
            </a:prstGeom>
            <a:noFill/>
            <a:ln>
              <a:noFill/>
            </a:ln>
          </p:spPr>
        </p:pic>
        <p:pic>
          <p:nvPicPr>
            <p:cNvPr id="622" name="Google Shape;622;p46" descr="Uma imagem com texto, Tipo de letra, logótipo, Gráficos&#10;&#10;Descrição gerada automaticamente"/>
            <p:cNvPicPr preferRelativeResize="0"/>
            <p:nvPr/>
          </p:nvPicPr>
          <p:blipFill rotWithShape="1">
            <a:blip r:embed="rId5">
              <a:alphaModFix/>
            </a:blip>
            <a:srcRect/>
            <a:stretch/>
          </p:blipFill>
          <p:spPr>
            <a:xfrm>
              <a:off x="5701624" y="4551519"/>
              <a:ext cx="1604926" cy="710725"/>
            </a:xfrm>
            <a:prstGeom prst="rect">
              <a:avLst/>
            </a:prstGeom>
            <a:noFill/>
            <a:ln>
              <a:noFill/>
            </a:ln>
          </p:spPr>
        </p:pic>
        <p:pic>
          <p:nvPicPr>
            <p:cNvPr id="623" name="Google Shape;623;p46" descr="Uma imagem com texto, Tipo de letra, Gráficos, captura de ecrã&#10;&#10;Descrição gerada automaticamente"/>
            <p:cNvPicPr preferRelativeResize="0"/>
            <p:nvPr/>
          </p:nvPicPr>
          <p:blipFill rotWithShape="1">
            <a:blip r:embed="rId6">
              <a:alphaModFix/>
            </a:blip>
            <a:srcRect/>
            <a:stretch/>
          </p:blipFill>
          <p:spPr>
            <a:xfrm>
              <a:off x="7478326" y="4538810"/>
              <a:ext cx="1929461" cy="816934"/>
            </a:xfrm>
            <a:prstGeom prst="rect">
              <a:avLst/>
            </a:prstGeom>
            <a:noFill/>
            <a:ln>
              <a:noFill/>
            </a:ln>
          </p:spPr>
        </p:pic>
        <p:pic>
          <p:nvPicPr>
            <p:cNvPr id="624" name="Google Shape;624;p46" descr="Uma imagem com captura de ecrã, Tipo de letra, Gráficos, logótipo&#10;&#10;Descrição gerada automaticamente"/>
            <p:cNvPicPr preferRelativeResize="0"/>
            <p:nvPr/>
          </p:nvPicPr>
          <p:blipFill rotWithShape="1">
            <a:blip r:embed="rId7">
              <a:alphaModFix/>
            </a:blip>
            <a:srcRect/>
            <a:stretch/>
          </p:blipFill>
          <p:spPr>
            <a:xfrm>
              <a:off x="2215119" y="4665033"/>
              <a:ext cx="1299225" cy="594326"/>
            </a:xfrm>
            <a:prstGeom prst="rect">
              <a:avLst/>
            </a:prstGeom>
            <a:noFill/>
            <a:ln>
              <a:noFill/>
            </a:ln>
          </p:spPr>
        </p:pic>
        <p:pic>
          <p:nvPicPr>
            <p:cNvPr id="625" name="Google Shape;625;p46" descr="Uma imagem com texto, logótipo, Tipo de letra, Gráficos&#10;&#10;Descrição gerada automaticamente"/>
            <p:cNvPicPr preferRelativeResize="0"/>
            <p:nvPr/>
          </p:nvPicPr>
          <p:blipFill rotWithShape="1">
            <a:blip r:embed="rId8">
              <a:alphaModFix/>
            </a:blip>
            <a:srcRect/>
            <a:stretch/>
          </p:blipFill>
          <p:spPr>
            <a:xfrm>
              <a:off x="-1698931" y="4538809"/>
              <a:ext cx="2882192" cy="720549"/>
            </a:xfrm>
            <a:prstGeom prst="rect">
              <a:avLst/>
            </a:prstGeom>
            <a:noFill/>
            <a:ln>
              <a:noFill/>
            </a:ln>
          </p:spPr>
        </p:pic>
        <p:pic>
          <p:nvPicPr>
            <p:cNvPr id="626" name="Google Shape;626;p46" descr="Uma imagem com texto, Tipo de letra, Gráficos, branco&#10;&#10;Descrição gerada automaticamente"/>
            <p:cNvPicPr preferRelativeResize="0"/>
            <p:nvPr/>
          </p:nvPicPr>
          <p:blipFill rotWithShape="1">
            <a:blip r:embed="rId9">
              <a:alphaModFix/>
            </a:blip>
            <a:srcRect/>
            <a:stretch/>
          </p:blipFill>
          <p:spPr>
            <a:xfrm>
              <a:off x="919754" y="4427234"/>
              <a:ext cx="1064952" cy="1064952"/>
            </a:xfrm>
            <a:prstGeom prst="rect">
              <a:avLst/>
            </a:prstGeom>
            <a:noFill/>
            <a:ln>
              <a:noFill/>
            </a:ln>
          </p:spPr>
        </p:pic>
      </p:grpSp>
      <p:pic>
        <p:nvPicPr>
          <p:cNvPr id="3" name="Picture 2" descr="Blue text on a black background&#10;&#10;Description automatically generated">
            <a:extLst>
              <a:ext uri="{FF2B5EF4-FFF2-40B4-BE49-F238E27FC236}">
                <a16:creationId xmlns:a16="http://schemas.microsoft.com/office/drawing/2014/main" id="{F47B8DBA-A11E-22D6-BA35-2B90F0298B7D}"/>
              </a:ext>
            </a:extLst>
          </p:cNvPr>
          <p:cNvPicPr>
            <a:picLocks noChangeAspect="1"/>
          </p:cNvPicPr>
          <p:nvPr/>
        </p:nvPicPr>
        <p:blipFill>
          <a:blip r:embed="rId10"/>
          <a:stretch>
            <a:fillRect/>
          </a:stretch>
        </p:blipFill>
        <p:spPr>
          <a:xfrm>
            <a:off x="269648" y="6167873"/>
            <a:ext cx="2272422" cy="5038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5"/>
          <p:cNvSpPr txBox="1"/>
          <p:nvPr/>
        </p:nvSpPr>
        <p:spPr>
          <a:xfrm>
            <a:off x="609601" y="883305"/>
            <a:ext cx="11058033" cy="46166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FF636C"/>
                </a:solidFill>
                <a:latin typeface="Montserrat SemiBold"/>
                <a:ea typeface="Montserrat SemiBold"/>
                <a:cs typeface="Montserrat SemiBold"/>
                <a:sym typeface="Montserrat SemiBold"/>
              </a:rPr>
              <a:t>Obiettivi di questo WP</a:t>
            </a:r>
            <a:endParaRPr sz="2800">
              <a:solidFill>
                <a:srgbClr val="FF636C"/>
              </a:solidFill>
              <a:latin typeface="Montserrat SemiBold"/>
              <a:ea typeface="Montserrat SemiBold"/>
              <a:cs typeface="Montserrat SemiBold"/>
              <a:sym typeface="Montserrat SemiBold"/>
            </a:endParaRPr>
          </a:p>
        </p:txBody>
      </p:sp>
      <p:grpSp>
        <p:nvGrpSpPr>
          <p:cNvPr id="129" name="Google Shape;129;p5"/>
          <p:cNvGrpSpPr/>
          <p:nvPr/>
        </p:nvGrpSpPr>
        <p:grpSpPr>
          <a:xfrm>
            <a:off x="749656" y="1616991"/>
            <a:ext cx="5163566" cy="839936"/>
            <a:chOff x="932329" y="2031048"/>
            <a:chExt cx="5163566" cy="839936"/>
          </a:xfrm>
        </p:grpSpPr>
        <p:sp>
          <p:nvSpPr>
            <p:cNvPr id="130" name="Google Shape;130;p5"/>
            <p:cNvSpPr txBox="1"/>
            <p:nvPr/>
          </p:nvSpPr>
          <p:spPr>
            <a:xfrm>
              <a:off x="2122395" y="2127850"/>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Promuovere l'apprendimento non formale e la partecipazione attiva de</a:t>
              </a:r>
              <a:r>
                <a:rPr lang="en-US">
                  <a:solidFill>
                    <a:srgbClr val="FF636C"/>
                  </a:solidFill>
                  <a:latin typeface="Montserrat"/>
                  <a:ea typeface="Montserrat"/>
                  <a:cs typeface="Montserrat"/>
                  <a:sym typeface="Montserrat"/>
                </a:rPr>
                <a:t>lle </a:t>
              </a:r>
              <a:r>
                <a:rPr lang="en-US" sz="1400">
                  <a:solidFill>
                    <a:srgbClr val="FF636C"/>
                  </a:solidFill>
                  <a:latin typeface="Montserrat"/>
                  <a:ea typeface="Montserrat"/>
                  <a:cs typeface="Montserrat"/>
                  <a:sym typeface="Montserrat"/>
                </a:rPr>
                <a:t>giovani generazioni e delle organizzazioni giovanili.</a:t>
              </a:r>
              <a:endParaRPr sz="1400">
                <a:solidFill>
                  <a:srgbClr val="FF636C"/>
                </a:solidFill>
                <a:latin typeface="Montserrat"/>
                <a:ea typeface="Montserrat"/>
                <a:cs typeface="Montserrat"/>
                <a:sym typeface="Montserrat"/>
              </a:endParaRPr>
            </a:p>
          </p:txBody>
        </p:sp>
        <p:sp>
          <p:nvSpPr>
            <p:cNvPr id="131" name="Google Shape;131;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01</a:t>
              </a:r>
              <a:endParaRPr/>
            </a:p>
          </p:txBody>
        </p:sp>
      </p:grpSp>
      <p:grpSp>
        <p:nvGrpSpPr>
          <p:cNvPr id="132" name="Google Shape;132;p5"/>
          <p:cNvGrpSpPr/>
          <p:nvPr/>
        </p:nvGrpSpPr>
        <p:grpSpPr>
          <a:xfrm>
            <a:off x="6278673" y="1616991"/>
            <a:ext cx="5163565" cy="848650"/>
            <a:chOff x="932329" y="2031048"/>
            <a:chExt cx="5163565" cy="848650"/>
          </a:xfrm>
        </p:grpSpPr>
        <p:sp>
          <p:nvSpPr>
            <p:cNvPr id="133" name="Google Shape;133;p5"/>
            <p:cNvSpPr txBox="1"/>
            <p:nvPr/>
          </p:nvSpPr>
          <p:spPr>
            <a:xfrm>
              <a:off x="2122394" y="2233198"/>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Favorire la partecipazione de</a:t>
              </a:r>
              <a:r>
                <a:rPr lang="en-US">
                  <a:solidFill>
                    <a:srgbClr val="FF636C"/>
                  </a:solidFill>
                  <a:latin typeface="Montserrat"/>
                  <a:ea typeface="Montserrat"/>
                  <a:cs typeface="Montserrat"/>
                  <a:sym typeface="Montserrat"/>
                </a:rPr>
                <a:t>lle </a:t>
              </a:r>
              <a:r>
                <a:rPr lang="en-US" sz="1400">
                  <a:solidFill>
                    <a:srgbClr val="FF636C"/>
                  </a:solidFill>
                  <a:latin typeface="Montserrat"/>
                  <a:ea typeface="Montserrat"/>
                  <a:cs typeface="Montserrat"/>
                  <a:sym typeface="Montserrat"/>
                </a:rPr>
                <a:t>giovani generazioni ai processi politici istituzionali e alla definizione delle politiche.</a:t>
              </a:r>
              <a:endParaRPr/>
            </a:p>
          </p:txBody>
        </p:sp>
        <p:sp>
          <p:nvSpPr>
            <p:cNvPr id="134" name="Google Shape;134;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04</a:t>
              </a:r>
              <a:endParaRPr/>
            </a:p>
          </p:txBody>
        </p:sp>
      </p:grpSp>
      <p:grpSp>
        <p:nvGrpSpPr>
          <p:cNvPr id="135" name="Google Shape;135;p5"/>
          <p:cNvGrpSpPr/>
          <p:nvPr/>
        </p:nvGrpSpPr>
        <p:grpSpPr>
          <a:xfrm>
            <a:off x="749656" y="2829827"/>
            <a:ext cx="5163566" cy="839936"/>
            <a:chOff x="932329" y="2031048"/>
            <a:chExt cx="5163566" cy="839936"/>
          </a:xfrm>
        </p:grpSpPr>
        <p:sp>
          <p:nvSpPr>
            <p:cNvPr id="136" name="Google Shape;136;p5"/>
            <p:cNvSpPr txBox="1"/>
            <p:nvPr/>
          </p:nvSpPr>
          <p:spPr>
            <a:xfrm>
              <a:off x="2122395" y="2235571"/>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Aumentare le competenze di impegno civico de</a:t>
              </a:r>
              <a:r>
                <a:rPr lang="en-US">
                  <a:solidFill>
                    <a:srgbClr val="FF636C"/>
                  </a:solidFill>
                  <a:latin typeface="Montserrat"/>
                  <a:ea typeface="Montserrat"/>
                  <a:cs typeface="Montserrat"/>
                  <a:sym typeface="Montserrat"/>
                </a:rPr>
                <a:t>lle </a:t>
              </a:r>
              <a:r>
                <a:rPr lang="en-US" sz="1400">
                  <a:solidFill>
                    <a:srgbClr val="FF636C"/>
                  </a:solidFill>
                  <a:latin typeface="Montserrat"/>
                  <a:ea typeface="Montserrat"/>
                  <a:cs typeface="Montserrat"/>
                  <a:sym typeface="Montserrat"/>
                </a:rPr>
                <a:t>giovani</a:t>
              </a:r>
              <a:r>
                <a:rPr lang="en-US">
                  <a:solidFill>
                    <a:srgbClr val="FF636C"/>
                  </a:solidFill>
                  <a:latin typeface="Montserrat"/>
                  <a:ea typeface="Montserrat"/>
                  <a:cs typeface="Montserrat"/>
                  <a:sym typeface="Montserrat"/>
                </a:rPr>
                <a:t> generazioni.</a:t>
              </a:r>
              <a:endParaRPr/>
            </a:p>
          </p:txBody>
        </p:sp>
        <p:sp>
          <p:nvSpPr>
            <p:cNvPr id="137" name="Google Shape;137;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02</a:t>
              </a:r>
              <a:endParaRPr/>
            </a:p>
          </p:txBody>
        </p:sp>
      </p:grpSp>
      <p:grpSp>
        <p:nvGrpSpPr>
          <p:cNvPr id="138" name="Google Shape;138;p5"/>
          <p:cNvGrpSpPr/>
          <p:nvPr/>
        </p:nvGrpSpPr>
        <p:grpSpPr>
          <a:xfrm>
            <a:off x="6278673" y="2829827"/>
            <a:ext cx="5163566" cy="839936"/>
            <a:chOff x="932329" y="2031048"/>
            <a:chExt cx="5163566" cy="839936"/>
          </a:xfrm>
        </p:grpSpPr>
        <p:sp>
          <p:nvSpPr>
            <p:cNvPr id="139" name="Google Shape;139;p5"/>
            <p:cNvSpPr txBox="1"/>
            <p:nvPr/>
          </p:nvSpPr>
          <p:spPr>
            <a:xfrm>
              <a:off x="2122395" y="2127850"/>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Sensibilizzare sugli impatti e su</a:t>
              </a:r>
              <a:r>
                <a:rPr lang="en-US">
                  <a:solidFill>
                    <a:srgbClr val="FF636C"/>
                  </a:solidFill>
                  <a:latin typeface="Montserrat"/>
                  <a:ea typeface="Montserrat"/>
                  <a:cs typeface="Montserrat"/>
                  <a:sym typeface="Montserrat"/>
                </a:rPr>
                <a:t>i</a:t>
              </a:r>
              <a:r>
                <a:rPr lang="en-US" sz="1400">
                  <a:solidFill>
                    <a:srgbClr val="FF636C"/>
                  </a:solidFill>
                  <a:latin typeface="Montserrat"/>
                  <a:ea typeface="Montserrat"/>
                  <a:cs typeface="Montserrat"/>
                  <a:sym typeface="Montserrat"/>
                </a:rPr>
                <a:t> </a:t>
              </a:r>
              <a:r>
                <a:rPr lang="en-US">
                  <a:solidFill>
                    <a:srgbClr val="FF636C"/>
                  </a:solidFill>
                  <a:latin typeface="Montserrat"/>
                  <a:ea typeface="Montserrat"/>
                  <a:cs typeface="Montserrat"/>
                  <a:sym typeface="Montserrat"/>
                </a:rPr>
                <a:t>rischi</a:t>
              </a:r>
              <a:r>
                <a:rPr lang="en-US" sz="1400">
                  <a:solidFill>
                    <a:srgbClr val="FF636C"/>
                  </a:solidFill>
                  <a:latin typeface="Montserrat"/>
                  <a:ea typeface="Montserrat"/>
                  <a:cs typeface="Montserrat"/>
                  <a:sym typeface="Montserrat"/>
                </a:rPr>
                <a:t> dell</a:t>
              </a:r>
              <a:r>
                <a:rPr lang="en-US">
                  <a:solidFill>
                    <a:srgbClr val="FF636C"/>
                  </a:solidFill>
                  <a:latin typeface="Montserrat"/>
                  <a:ea typeface="Montserrat"/>
                  <a:cs typeface="Montserrat"/>
                  <a:sym typeface="Montserrat"/>
                </a:rPr>
                <a:t>a</a:t>
              </a:r>
              <a:r>
                <a:rPr lang="en-US" sz="1400">
                  <a:solidFill>
                    <a:srgbClr val="FF636C"/>
                  </a:solidFill>
                  <a:latin typeface="Montserrat"/>
                  <a:ea typeface="Montserrat"/>
                  <a:cs typeface="Montserrat"/>
                  <a:sym typeface="Montserrat"/>
                </a:rPr>
                <a:t> discriminazione intersezionale di genere urbana e dei pregiudizi</a:t>
              </a:r>
              <a:r>
                <a:rPr lang="en-US" sz="1400">
                  <a:solidFill>
                    <a:srgbClr val="939393"/>
                  </a:solidFill>
                  <a:latin typeface="Montserrat Light"/>
                  <a:ea typeface="Montserrat Light"/>
                  <a:cs typeface="Montserrat Light"/>
                  <a:sym typeface="Montserrat Light"/>
                </a:rPr>
                <a:t>.</a:t>
              </a:r>
              <a:endParaRPr sz="1400">
                <a:solidFill>
                  <a:srgbClr val="939393"/>
                </a:solidFill>
                <a:latin typeface="Montserrat Light"/>
                <a:ea typeface="Montserrat Light"/>
                <a:cs typeface="Montserrat Light"/>
                <a:sym typeface="Montserrat Light"/>
              </a:endParaRPr>
            </a:p>
          </p:txBody>
        </p:sp>
        <p:sp>
          <p:nvSpPr>
            <p:cNvPr id="140" name="Google Shape;140;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05</a:t>
              </a:r>
              <a:endParaRPr/>
            </a:p>
          </p:txBody>
        </p:sp>
      </p:grpSp>
      <p:grpSp>
        <p:nvGrpSpPr>
          <p:cNvPr id="141" name="Google Shape;141;p5"/>
          <p:cNvGrpSpPr/>
          <p:nvPr/>
        </p:nvGrpSpPr>
        <p:grpSpPr>
          <a:xfrm>
            <a:off x="749656" y="4139465"/>
            <a:ext cx="5163671" cy="839936"/>
            <a:chOff x="932329" y="2031048"/>
            <a:chExt cx="5163671" cy="839936"/>
          </a:xfrm>
        </p:grpSpPr>
        <p:sp>
          <p:nvSpPr>
            <p:cNvPr id="142" name="Google Shape;142;p5"/>
            <p:cNvSpPr txBox="1"/>
            <p:nvPr/>
          </p:nvSpPr>
          <p:spPr>
            <a:xfrm>
              <a:off x="2122395" y="2235571"/>
              <a:ext cx="3973605"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Potenziare il know-how per partecipare ai processi decisionali.</a:t>
              </a:r>
              <a:endParaRPr/>
            </a:p>
          </p:txBody>
        </p:sp>
        <p:sp>
          <p:nvSpPr>
            <p:cNvPr id="143" name="Google Shape;143;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03</a:t>
              </a:r>
              <a:endParaRPr/>
            </a:p>
          </p:txBody>
        </p:sp>
      </p:grpSp>
      <p:grpSp>
        <p:nvGrpSpPr>
          <p:cNvPr id="144" name="Google Shape;144;p5"/>
          <p:cNvGrpSpPr/>
          <p:nvPr/>
        </p:nvGrpSpPr>
        <p:grpSpPr>
          <a:xfrm>
            <a:off x="6278673" y="4139465"/>
            <a:ext cx="5163564" cy="851023"/>
            <a:chOff x="932329" y="2031048"/>
            <a:chExt cx="5163564" cy="851023"/>
          </a:xfrm>
        </p:grpSpPr>
        <p:sp>
          <p:nvSpPr>
            <p:cNvPr id="145" name="Google Shape;145;p5"/>
            <p:cNvSpPr txBox="1"/>
            <p:nvPr/>
          </p:nvSpPr>
          <p:spPr>
            <a:xfrm>
              <a:off x="2122393"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Promuovere ne</a:t>
              </a:r>
              <a:r>
                <a:rPr lang="en-US">
                  <a:solidFill>
                    <a:srgbClr val="FF636C"/>
                  </a:solidFill>
                  <a:latin typeface="Montserrat"/>
                  <a:ea typeface="Montserrat"/>
                  <a:cs typeface="Montserrat"/>
                  <a:sym typeface="Montserrat"/>
                </a:rPr>
                <a:t>lle </a:t>
              </a:r>
              <a:r>
                <a:rPr lang="en-US" sz="1400">
                  <a:solidFill>
                    <a:srgbClr val="FF636C"/>
                  </a:solidFill>
                  <a:latin typeface="Montserrat"/>
                  <a:ea typeface="Montserrat"/>
                  <a:cs typeface="Montserrat"/>
                  <a:sym typeface="Montserrat"/>
                </a:rPr>
                <a:t>giovani generazioni la convinzione che la loro azione può plasmare il funzionamento di una città.</a:t>
              </a:r>
              <a:endParaRPr/>
            </a:p>
          </p:txBody>
        </p:sp>
        <p:sp>
          <p:nvSpPr>
            <p:cNvPr id="146" name="Google Shape;146;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06</a:t>
              </a:r>
              <a:endParaRPr/>
            </a:p>
          </p:txBody>
        </p:sp>
      </p:grpSp>
      <p:sp>
        <p:nvSpPr>
          <p:cNvPr id="147" name="Google Shape;147;p5"/>
          <p:cNvSpPr txBox="1"/>
          <p:nvPr/>
        </p:nvSpPr>
        <p:spPr>
          <a:xfrm>
            <a:off x="609601" y="5334930"/>
            <a:ext cx="10832700" cy="1169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76F78"/>
              </a:buClr>
              <a:buSzPts val="1400"/>
              <a:buFont typeface="Arial"/>
              <a:buNone/>
            </a:pPr>
            <a:r>
              <a:rPr lang="en-US" sz="1400">
                <a:solidFill>
                  <a:srgbClr val="176F78"/>
                </a:solidFill>
                <a:latin typeface="Montserrat"/>
                <a:ea typeface="Montserrat"/>
                <a:cs typeface="Montserrat"/>
                <a:sym typeface="Montserrat"/>
              </a:rPr>
              <a:t>Questi </a:t>
            </a:r>
            <a:r>
              <a:rPr lang="en-US">
                <a:solidFill>
                  <a:srgbClr val="176F78"/>
                </a:solidFill>
                <a:latin typeface="Montserrat"/>
                <a:ea typeface="Montserrat"/>
                <a:cs typeface="Montserrat"/>
                <a:sym typeface="Montserrat"/>
              </a:rPr>
              <a:t>punti </a:t>
            </a:r>
            <a:r>
              <a:rPr lang="en-US" sz="1400">
                <a:solidFill>
                  <a:srgbClr val="176F78"/>
                </a:solidFill>
                <a:latin typeface="Montserrat"/>
                <a:ea typeface="Montserrat"/>
                <a:cs typeface="Montserrat"/>
                <a:sym typeface="Montserrat"/>
              </a:rPr>
              <a:t>specifici contribuiscono a</a:t>
            </a:r>
            <a:r>
              <a:rPr lang="en-US">
                <a:solidFill>
                  <a:srgbClr val="176F78"/>
                </a:solidFill>
                <a:latin typeface="Montserrat"/>
                <a:ea typeface="Montserrat"/>
                <a:cs typeface="Montserrat"/>
                <a:sym typeface="Montserrat"/>
              </a:rPr>
              <a:t>gli obiettivi </a:t>
            </a:r>
            <a:r>
              <a:rPr lang="en-US" sz="1400">
                <a:solidFill>
                  <a:srgbClr val="176F78"/>
                </a:solidFill>
                <a:latin typeface="Montserrat"/>
                <a:ea typeface="Montserrat"/>
                <a:cs typeface="Montserrat"/>
                <a:sym typeface="Montserrat"/>
              </a:rPr>
              <a:t>generali del prog</a:t>
            </a:r>
            <a:r>
              <a:rPr lang="en-US">
                <a:solidFill>
                  <a:srgbClr val="176F78"/>
                </a:solidFill>
                <a:latin typeface="Montserrat"/>
                <a:ea typeface="Montserrat"/>
                <a:cs typeface="Montserrat"/>
                <a:sym typeface="Montserrat"/>
              </a:rPr>
              <a:t>etto </a:t>
            </a:r>
            <a:r>
              <a:rPr lang="en-US" sz="1400">
                <a:solidFill>
                  <a:srgbClr val="176F78"/>
                </a:solidFill>
                <a:latin typeface="Montserrat"/>
                <a:ea typeface="Montserrat"/>
                <a:cs typeface="Montserrat"/>
                <a:sym typeface="Montserrat"/>
              </a:rPr>
              <a:t>MAAT: promuovere la definizione di politiche urbane basate su dati concreti</a:t>
            </a:r>
            <a:r>
              <a:rPr lang="en-US">
                <a:solidFill>
                  <a:srgbClr val="176F78"/>
                </a:solidFill>
                <a:latin typeface="Montserrat"/>
                <a:ea typeface="Montserrat"/>
                <a:cs typeface="Montserrat"/>
                <a:sym typeface="Montserrat"/>
              </a:rPr>
              <a:t>, </a:t>
            </a:r>
            <a:r>
              <a:rPr lang="en-US" sz="1400">
                <a:solidFill>
                  <a:srgbClr val="176F78"/>
                </a:solidFill>
                <a:latin typeface="Montserrat"/>
                <a:ea typeface="Montserrat"/>
                <a:cs typeface="Montserrat"/>
                <a:sym typeface="Montserrat"/>
              </a:rPr>
              <a:t>ancorate ai bisogni reali della popolazione che </a:t>
            </a:r>
            <a:r>
              <a:rPr lang="en-US">
                <a:solidFill>
                  <a:srgbClr val="176F78"/>
                </a:solidFill>
                <a:latin typeface="Montserrat"/>
                <a:ea typeface="Montserrat"/>
                <a:cs typeface="Montserrat"/>
                <a:sym typeface="Montserrat"/>
              </a:rPr>
              <a:t>vive</a:t>
            </a:r>
            <a:r>
              <a:rPr lang="en-US" sz="1400">
                <a:solidFill>
                  <a:srgbClr val="176F78"/>
                </a:solidFill>
                <a:latin typeface="Montserrat"/>
                <a:ea typeface="Montserrat"/>
                <a:cs typeface="Montserrat"/>
                <a:sym typeface="Montserrat"/>
              </a:rPr>
              <a:t> una città, in particolare le donne, con una lente interse</a:t>
            </a:r>
            <a:r>
              <a:rPr lang="en-US">
                <a:solidFill>
                  <a:srgbClr val="176F78"/>
                </a:solidFill>
                <a:latin typeface="Montserrat"/>
                <a:ea typeface="Montserrat"/>
                <a:cs typeface="Montserrat"/>
                <a:sym typeface="Montserrat"/>
              </a:rPr>
              <a:t>zionale</a:t>
            </a:r>
            <a:r>
              <a:rPr lang="en-US" sz="1400">
                <a:solidFill>
                  <a:srgbClr val="176F78"/>
                </a:solidFill>
                <a:latin typeface="Montserrat"/>
                <a:ea typeface="Montserrat"/>
                <a:cs typeface="Montserrat"/>
                <a:sym typeface="Montserrat"/>
              </a:rPr>
              <a:t> di genere; sostenere lo sviluppo educativo e personale de</a:t>
            </a:r>
            <a:r>
              <a:rPr lang="en-US">
                <a:solidFill>
                  <a:srgbClr val="176F78"/>
                </a:solidFill>
                <a:latin typeface="Montserrat"/>
                <a:ea typeface="Montserrat"/>
                <a:cs typeface="Montserrat"/>
                <a:sym typeface="Montserrat"/>
              </a:rPr>
              <a:t>lle </a:t>
            </a:r>
            <a:r>
              <a:rPr lang="en-US" sz="1400">
                <a:solidFill>
                  <a:srgbClr val="176F78"/>
                </a:solidFill>
                <a:latin typeface="Montserrat"/>
                <a:ea typeface="Montserrat"/>
                <a:cs typeface="Montserrat"/>
                <a:sym typeface="Montserrat"/>
              </a:rPr>
              <a:t>giovani generazioni; promuovere la cooperazione, la qualità, l'inclusione e l'equità, l'eccellenza, la creatività e l'innovazione a livello di organizzazioni giovanili; promuovere l'apprendimento non formale e la partecipazione attiva de</a:t>
            </a:r>
            <a:r>
              <a:rPr lang="en-US">
                <a:solidFill>
                  <a:srgbClr val="176F78"/>
                </a:solidFill>
                <a:latin typeface="Montserrat"/>
                <a:ea typeface="Montserrat"/>
                <a:cs typeface="Montserrat"/>
                <a:sym typeface="Montserrat"/>
              </a:rPr>
              <a:t>lle </a:t>
            </a:r>
            <a:r>
              <a:rPr lang="en-US" sz="1400">
                <a:solidFill>
                  <a:srgbClr val="176F78"/>
                </a:solidFill>
                <a:latin typeface="Montserrat"/>
                <a:ea typeface="Montserrat"/>
                <a:cs typeface="Montserrat"/>
                <a:sym typeface="Montserrat"/>
              </a:rPr>
              <a:t>giovani generazioni.</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6"/>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3" name="Google Shape;153;p6"/>
          <p:cNvSpPr txBox="1"/>
          <p:nvPr/>
        </p:nvSpPr>
        <p:spPr>
          <a:xfrm>
            <a:off x="900699" y="2044650"/>
            <a:ext cx="4572600" cy="5232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a:solidFill>
                  <a:schemeClr val="lt1"/>
                </a:solidFill>
                <a:latin typeface="Montserrat"/>
                <a:ea typeface="Montserrat"/>
                <a:cs typeface="Montserrat"/>
                <a:sym typeface="Montserrat"/>
              </a:rPr>
              <a:t>IMAAT è composto da</a:t>
            </a:r>
            <a:endParaRPr/>
          </a:p>
        </p:txBody>
      </p:sp>
      <p:sp>
        <p:nvSpPr>
          <p:cNvPr id="154" name="Google Shape;154;p6"/>
          <p:cNvSpPr txBox="1"/>
          <p:nvPr/>
        </p:nvSpPr>
        <p:spPr>
          <a:xfrm>
            <a:off x="900701" y="2799741"/>
            <a:ext cx="4572600" cy="23088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Un'esperienza di apprendimento tramite gamification, con una forte componente sociale;</a:t>
            </a:r>
            <a:endParaRPr/>
          </a:p>
          <a:p>
            <a:pPr marL="0" marR="0" lvl="0" indent="0" algn="r" rtl="0">
              <a:lnSpc>
                <a:spcPct val="100000"/>
              </a:lnSpc>
              <a:spcBef>
                <a:spcPts val="0"/>
              </a:spcBef>
              <a:spcAft>
                <a:spcPts val="0"/>
              </a:spcAft>
              <a:buNone/>
            </a:pPr>
            <a:endParaRPr sz="1600">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Tre sessioni e PowerPoint di supporto per le attività delle sessioni in presenza con strategie stimolanti</a:t>
            </a:r>
            <a:endParaRPr/>
          </a:p>
          <a:p>
            <a:pPr marL="0" marR="0" lvl="0" indent="0" algn="r" rtl="0">
              <a:lnSpc>
                <a:spcPct val="100000"/>
              </a:lnSpc>
              <a:spcBef>
                <a:spcPts val="0"/>
              </a:spcBef>
              <a:spcAft>
                <a:spcPts val="0"/>
              </a:spcAft>
              <a:buNone/>
            </a:pPr>
            <a:endParaRPr sz="1600">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Un flipbook interattivo.</a:t>
            </a:r>
            <a:endParaRPr/>
          </a:p>
        </p:txBody>
      </p:sp>
      <p:sp>
        <p:nvSpPr>
          <p:cNvPr id="155" name="Google Shape;155;p6"/>
          <p:cNvSpPr txBox="1"/>
          <p:nvPr/>
        </p:nvSpPr>
        <p:spPr>
          <a:xfrm>
            <a:off x="7442200" y="2044647"/>
            <a:ext cx="304556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Gruppo target</a:t>
            </a:r>
            <a:endParaRPr/>
          </a:p>
        </p:txBody>
      </p:sp>
      <p:sp>
        <p:nvSpPr>
          <p:cNvPr id="156" name="Google Shape;156;p6"/>
          <p:cNvSpPr txBox="1"/>
          <p:nvPr/>
        </p:nvSpPr>
        <p:spPr>
          <a:xfrm>
            <a:off x="6985000" y="2956100"/>
            <a:ext cx="4572600" cy="1051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a:solidFill>
                  <a:srgbClr val="176F78"/>
                </a:solidFill>
                <a:latin typeface="Montserrat"/>
                <a:ea typeface="Montserrat"/>
                <a:cs typeface="Montserrat"/>
                <a:sym typeface="Montserrat"/>
              </a:rPr>
              <a:t>Nuove generazioni </a:t>
            </a:r>
            <a:r>
              <a:rPr lang="en-US" sz="1400">
                <a:solidFill>
                  <a:srgbClr val="176F78"/>
                </a:solidFill>
                <a:latin typeface="Montserrat"/>
                <a:ea typeface="Montserrat"/>
                <a:cs typeface="Montserrat"/>
                <a:sym typeface="Montserrat"/>
              </a:rPr>
              <a:t>(dai 18 ai 30 anni)</a:t>
            </a:r>
            <a:endParaRPr/>
          </a:p>
          <a:p>
            <a:pPr marL="0" marR="0" lvl="0" indent="0" algn="l" rtl="0">
              <a:spcBef>
                <a:spcPts val="800"/>
              </a:spcBef>
              <a:spcAft>
                <a:spcPts val="0"/>
              </a:spcAft>
              <a:buNone/>
            </a:pPr>
            <a:endParaRPr sz="700">
              <a:solidFill>
                <a:srgbClr val="176F78"/>
              </a:solidFill>
              <a:latin typeface="Montserrat"/>
              <a:ea typeface="Montserrat"/>
              <a:cs typeface="Montserrat"/>
              <a:sym typeface="Montserrat"/>
            </a:endParaRPr>
          </a:p>
          <a:p>
            <a:pPr marL="0" marR="0" lvl="0" indent="0" algn="l" rtl="0">
              <a:spcBef>
                <a:spcPts val="800"/>
              </a:spcBef>
              <a:spcAft>
                <a:spcPts val="0"/>
              </a:spcAft>
              <a:buNone/>
            </a:pPr>
            <a:r>
              <a:rPr lang="en-US">
                <a:solidFill>
                  <a:srgbClr val="176F78"/>
                </a:solidFill>
                <a:latin typeface="Montserrat"/>
                <a:ea typeface="Montserrat"/>
                <a:cs typeface="Montserrat"/>
                <a:sym typeface="Montserrat"/>
              </a:rPr>
              <a:t>Per un'esperienza ottimale, le attività dovrebbero essere svolte in gruppi di 10 persone. </a:t>
            </a:r>
            <a:endParaRPr>
              <a:solidFill>
                <a:srgbClr val="176F78"/>
              </a:solidFill>
              <a:latin typeface="Montserrat"/>
              <a:ea typeface="Montserrat"/>
              <a:cs typeface="Montserrat"/>
              <a:sym typeface="Montserrat"/>
            </a:endParaRPr>
          </a:p>
        </p:txBody>
      </p:sp>
      <p:pic>
        <p:nvPicPr>
          <p:cNvPr id="157" name="Google Shape;157;p6"/>
          <p:cNvPicPr preferRelativeResize="0"/>
          <p:nvPr/>
        </p:nvPicPr>
        <p:blipFill rotWithShape="1">
          <a:blip r:embed="rId3">
            <a:alphaModFix/>
          </a:blip>
          <a:srcRect/>
          <a:stretch/>
        </p:blipFill>
        <p:spPr>
          <a:xfrm>
            <a:off x="291101" y="200025"/>
            <a:ext cx="609599" cy="52362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2" name="Google Shape;162;p7"/>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163" name="Google Shape;163;p7"/>
          <p:cNvSpPr txBox="1"/>
          <p:nvPr/>
        </p:nvSpPr>
        <p:spPr>
          <a:xfrm>
            <a:off x="2144857" y="995553"/>
            <a:ext cx="79023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ESPERIENZA DI APPRENDIMENTO TRAMITE GAMIFICATION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168" name="Google Shape;168;p8"/>
          <p:cNvPicPr preferRelativeResize="0"/>
          <p:nvPr/>
        </p:nvPicPr>
        <p:blipFill rotWithShape="1">
          <a:blip r:embed="rId3">
            <a:alphaModFix/>
          </a:blip>
          <a:srcRect b="19"/>
          <a:stretch/>
        </p:blipFill>
        <p:spPr>
          <a:xfrm>
            <a:off x="6096000" y="29801"/>
            <a:ext cx="6096000" cy="6828200"/>
          </a:xfrm>
          <a:prstGeom prst="rect">
            <a:avLst/>
          </a:prstGeom>
          <a:noFill/>
          <a:ln>
            <a:noFill/>
          </a:ln>
        </p:spPr>
      </p:pic>
      <p:pic>
        <p:nvPicPr>
          <p:cNvPr id="169" name="Google Shape;169;p8"/>
          <p:cNvPicPr preferRelativeResize="0"/>
          <p:nvPr/>
        </p:nvPicPr>
        <p:blipFill rotWithShape="1">
          <a:blip r:embed="rId4">
            <a:alphaModFix/>
          </a:blip>
          <a:srcRect/>
          <a:stretch/>
        </p:blipFill>
        <p:spPr>
          <a:xfrm>
            <a:off x="8793551" y="6367982"/>
            <a:ext cx="987679" cy="306180"/>
          </a:xfrm>
          <a:prstGeom prst="rect">
            <a:avLst/>
          </a:prstGeom>
          <a:noFill/>
          <a:ln>
            <a:noFill/>
          </a:ln>
        </p:spPr>
      </p:pic>
      <p:sp>
        <p:nvSpPr>
          <p:cNvPr id="170" name="Google Shape;170;p8"/>
          <p:cNvSpPr txBox="1"/>
          <p:nvPr/>
        </p:nvSpPr>
        <p:spPr>
          <a:xfrm>
            <a:off x="761620" y="1834106"/>
            <a:ext cx="4267500" cy="3909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a:solidFill>
                  <a:srgbClr val="FF636C"/>
                </a:solidFill>
                <a:latin typeface="Montserrat"/>
                <a:ea typeface="Montserrat"/>
                <a:cs typeface="Montserrat"/>
                <a:sym typeface="Montserrat"/>
              </a:rPr>
              <a:t>Requisiti tecnici</a:t>
            </a:r>
            <a:endParaRPr/>
          </a:p>
          <a:p>
            <a:pPr marL="0" marR="0" lvl="0" indent="0" algn="l" rtl="0">
              <a:lnSpc>
                <a:spcPct val="100000"/>
              </a:lnSpc>
              <a:spcBef>
                <a:spcPts val="0"/>
              </a:spcBef>
              <a:spcAft>
                <a:spcPts val="0"/>
              </a:spcAft>
              <a:buNone/>
            </a:pPr>
            <a:endParaRPr sz="2000" b="1">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Coloro che giocano possono partecipare online, connettendosi da qualsiasi luogo, disponendo di una connessione Internet e di un computer, un tablet o uno smartphone.</a:t>
            </a:r>
            <a:endParaRPr/>
          </a:p>
          <a:p>
            <a:pPr marL="285750" marR="0" lvl="0" indent="-184150" algn="l" rtl="0">
              <a:lnSpc>
                <a:spcPct val="100000"/>
              </a:lnSpc>
              <a:spcBef>
                <a:spcPts val="0"/>
              </a:spcBef>
              <a:spcAft>
                <a:spcPts val="0"/>
              </a:spcAft>
              <a:buClr>
                <a:schemeClr val="lt1"/>
              </a:buClr>
              <a:buSzPts val="1600"/>
              <a:buFont typeface="Arial"/>
              <a:buNone/>
            </a:pPr>
            <a:endParaRPr sz="160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La realizzazione di questa esperienza (SCORM - LMS) presuppone l'utilizzo di un Database e di un BackOffice, dove sarà possibile gestire tutta la formazione - date di inizio e fine, partecipanti, ecc.</a:t>
            </a:r>
            <a:endParaRPr/>
          </a:p>
        </p:txBody>
      </p:sp>
      <p:sp>
        <p:nvSpPr>
          <p:cNvPr id="171" name="Google Shape;171;p8"/>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172" name="Google Shape;172;p8"/>
          <p:cNvPicPr preferRelativeResize="0"/>
          <p:nvPr/>
        </p:nvPicPr>
        <p:blipFill rotWithShape="1">
          <a:blip r:embed="rId5">
            <a:alphaModFix/>
          </a:blip>
          <a:srcRect/>
          <a:stretch/>
        </p:blipFill>
        <p:spPr>
          <a:xfrm>
            <a:off x="291101" y="200025"/>
            <a:ext cx="609599" cy="523623"/>
          </a:xfrm>
          <a:prstGeom prst="rect">
            <a:avLst/>
          </a:prstGeom>
          <a:noFill/>
          <a:ln>
            <a:noFill/>
          </a:ln>
        </p:spPr>
      </p:pic>
      <p:grpSp>
        <p:nvGrpSpPr>
          <p:cNvPr id="173" name="Google Shape;173;p8"/>
          <p:cNvGrpSpPr/>
          <p:nvPr/>
        </p:nvGrpSpPr>
        <p:grpSpPr>
          <a:xfrm>
            <a:off x="7326965" y="574877"/>
            <a:ext cx="4147154" cy="2259524"/>
            <a:chOff x="6866362" y="-246168"/>
            <a:chExt cx="5710200" cy="3111129"/>
          </a:xfrm>
        </p:grpSpPr>
        <p:pic>
          <p:nvPicPr>
            <p:cNvPr id="174" name="Google Shape;174;p8"/>
            <p:cNvPicPr preferRelativeResize="0"/>
            <p:nvPr/>
          </p:nvPicPr>
          <p:blipFill rotWithShape="1">
            <a:blip r:embed="rId6">
              <a:alphaModFix/>
            </a:blip>
            <a:srcRect/>
            <a:stretch/>
          </p:blipFill>
          <p:spPr>
            <a:xfrm>
              <a:off x="7115904" y="-246168"/>
              <a:ext cx="5211141" cy="3111129"/>
            </a:xfrm>
            <a:prstGeom prst="rect">
              <a:avLst/>
            </a:prstGeom>
            <a:noFill/>
            <a:ln>
              <a:noFill/>
            </a:ln>
          </p:spPr>
        </p:pic>
        <p:sp>
          <p:nvSpPr>
            <p:cNvPr id="175" name="Google Shape;175;p8"/>
            <p:cNvSpPr txBox="1"/>
            <p:nvPr/>
          </p:nvSpPr>
          <p:spPr>
            <a:xfrm>
              <a:off x="7763760" y="751403"/>
              <a:ext cx="3603900" cy="890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1646D"/>
                  </a:solidFill>
                  <a:latin typeface="Montserrat"/>
                  <a:ea typeface="Montserrat"/>
                  <a:cs typeface="Montserrat"/>
                  <a:sym typeface="Montserrat"/>
                </a:rPr>
                <a:t>BENVENUTI E BENVENUTE </a:t>
              </a:r>
              <a:r>
                <a:rPr lang="en-US" sz="2400">
                  <a:solidFill>
                    <a:srgbClr val="F1646D"/>
                  </a:solidFill>
                  <a:latin typeface="Montserrat Black"/>
                  <a:ea typeface="Montserrat Black"/>
                  <a:cs typeface="Montserrat Black"/>
                  <a:sym typeface="Montserrat Black"/>
                </a:rPr>
                <a:t>INCLUSIVILLE</a:t>
              </a:r>
              <a:endParaRPr/>
            </a:p>
          </p:txBody>
        </p:sp>
        <p:sp>
          <p:nvSpPr>
            <p:cNvPr id="176" name="Google Shape;176;p8"/>
            <p:cNvSpPr txBox="1"/>
            <p:nvPr/>
          </p:nvSpPr>
          <p:spPr>
            <a:xfrm>
              <a:off x="6866362" y="1641489"/>
              <a:ext cx="5710200" cy="572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50">
                  <a:solidFill>
                    <a:srgbClr val="F1646D"/>
                  </a:solidFill>
                  <a:latin typeface="Montserrat"/>
                  <a:ea typeface="Montserrat"/>
                  <a:cs typeface="Montserrat"/>
                  <a:sym typeface="Montserrat"/>
                </a:rPr>
                <a:t>L’IMPEGNO CIVICO GUIDATO DALLE GIOVANI GENERAZIONI</a:t>
              </a:r>
              <a:endParaRPr sz="1050">
                <a:solidFill>
                  <a:schemeClr val="dk1"/>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9"/>
          <p:cNvSpPr txBox="1"/>
          <p:nvPr/>
        </p:nvSpPr>
        <p:spPr>
          <a:xfrm>
            <a:off x="595900" y="952484"/>
            <a:ext cx="5019600" cy="5402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a:solidFill>
                  <a:srgbClr val="FF636C"/>
                </a:solidFill>
                <a:latin typeface="Montserrat"/>
                <a:ea typeface="Montserrat"/>
                <a:cs typeface="Montserrat"/>
                <a:sym typeface="Montserrat"/>
              </a:rPr>
              <a:t>Percorso di apprendimento</a:t>
            </a:r>
            <a:endParaRPr/>
          </a:p>
          <a:p>
            <a:pPr marL="285750" marR="0" lvl="0" indent="-285750" algn="l" rtl="0">
              <a:lnSpc>
                <a:spcPct val="100000"/>
              </a:lnSpc>
              <a:spcBef>
                <a:spcPts val="1200"/>
              </a:spcBef>
              <a:spcAft>
                <a:spcPts val="0"/>
              </a:spcAft>
              <a:buClr>
                <a:srgbClr val="FF636C"/>
              </a:buClr>
              <a:buSzPts val="1500"/>
              <a:buFont typeface="Arial"/>
              <a:buChar char="•"/>
            </a:pPr>
            <a:r>
              <a:rPr lang="en-US" sz="1500">
                <a:solidFill>
                  <a:srgbClr val="FF636C"/>
                </a:solidFill>
                <a:latin typeface="Montserrat"/>
                <a:ea typeface="Montserrat"/>
                <a:cs typeface="Montserrat"/>
                <a:sym typeface="Montserrat"/>
              </a:rPr>
              <a:t>Questa esperienza di apprendimento gamificato si svolge nell'arco di 15 giorni.</a:t>
            </a:r>
            <a:endParaRPr/>
          </a:p>
          <a:p>
            <a:pPr marL="285750" marR="0" lvl="0" indent="-190500" algn="l" rtl="0">
              <a:lnSpc>
                <a:spcPct val="100000"/>
              </a:lnSpc>
              <a:spcBef>
                <a:spcPts val="0"/>
              </a:spcBef>
              <a:spcAft>
                <a:spcPts val="0"/>
              </a:spcAft>
              <a:buClr>
                <a:schemeClr val="lt1"/>
              </a:buClr>
              <a:buSzPts val="1500"/>
              <a:buFont typeface="Arial"/>
              <a:buNone/>
            </a:pPr>
            <a:endParaRPr sz="150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sz="1500">
                <a:solidFill>
                  <a:srgbClr val="FF636C"/>
                </a:solidFill>
                <a:latin typeface="Montserrat"/>
                <a:ea typeface="Montserrat"/>
                <a:cs typeface="Montserrat"/>
                <a:sym typeface="Montserrat"/>
              </a:rPr>
              <a:t>Si possono condividere le proprie  idee all'interno della Gamified Learning Experience dal primo al tredicesimo giorno, con la possibilità di modificare i propri suggerimenti nell’arco di questo periodo. Al termine del  giorno 13, le funzionalità di pubblicazione e modifica saranno disabilitate. </a:t>
            </a:r>
            <a:endParaRPr/>
          </a:p>
          <a:p>
            <a:pPr marL="0" marR="0" lvl="0" indent="0" algn="l" rtl="0">
              <a:lnSpc>
                <a:spcPct val="100000"/>
              </a:lnSpc>
              <a:spcBef>
                <a:spcPts val="0"/>
              </a:spcBef>
              <a:spcAft>
                <a:spcPts val="0"/>
              </a:spcAft>
              <a:buNone/>
            </a:pPr>
            <a:endParaRPr sz="150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sz="1500">
                <a:solidFill>
                  <a:srgbClr val="FF636C"/>
                </a:solidFill>
                <a:latin typeface="Montserrat"/>
                <a:ea typeface="Montserrat"/>
                <a:cs typeface="Montserrat"/>
                <a:sym typeface="Montserrat"/>
              </a:rPr>
              <a:t>Durante gli ultimi due giorni dell'esperienza, le persone che partecipano avranno l'opportunità di valutare le idee condivise dalle altre persone che giocano.</a:t>
            </a:r>
            <a:endParaRPr/>
          </a:p>
          <a:p>
            <a:pPr marL="285750" marR="0" lvl="0" indent="-190500" algn="l" rtl="0">
              <a:lnSpc>
                <a:spcPct val="100000"/>
              </a:lnSpc>
              <a:spcBef>
                <a:spcPts val="0"/>
              </a:spcBef>
              <a:spcAft>
                <a:spcPts val="0"/>
              </a:spcAft>
              <a:buClr>
                <a:schemeClr val="lt1"/>
              </a:buClr>
              <a:buSzPts val="1500"/>
              <a:buFont typeface="Arial"/>
              <a:buNone/>
            </a:pPr>
            <a:endParaRPr sz="150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sz="1500">
                <a:solidFill>
                  <a:srgbClr val="FF636C"/>
                </a:solidFill>
                <a:latin typeface="Montserrat"/>
                <a:ea typeface="Montserrat"/>
                <a:cs typeface="Montserrat"/>
                <a:sym typeface="Montserrat"/>
              </a:rPr>
              <a:t>Inoltre, un forum esterno che sarà aperto dal sesto all’undicesimo giorno, dove chi partecipa potrà perfezionare e sviluppare le proprie  idee. Questo forum deve essere selezionato da chi organizza la sessione e condiviso con chi gioca.</a:t>
            </a:r>
            <a:endParaRPr sz="1500">
              <a:solidFill>
                <a:srgbClr val="FF636C"/>
              </a:solidFill>
              <a:latin typeface="Montserrat"/>
              <a:ea typeface="Montserrat"/>
              <a:cs typeface="Montserrat"/>
              <a:sym typeface="Montserrat"/>
            </a:endParaRPr>
          </a:p>
        </p:txBody>
      </p:sp>
      <p:sp>
        <p:nvSpPr>
          <p:cNvPr id="183" name="Google Shape;183;p9"/>
          <p:cNvSpPr/>
          <p:nvPr/>
        </p:nvSpPr>
        <p:spPr>
          <a:xfrm>
            <a:off x="0" y="1299442"/>
            <a:ext cx="291101" cy="4939756"/>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184" name="Google Shape;184;p9"/>
          <p:cNvPicPr preferRelativeResize="0"/>
          <p:nvPr/>
        </p:nvPicPr>
        <p:blipFill rotWithShape="1">
          <a:blip r:embed="rId3">
            <a:alphaModFix/>
          </a:blip>
          <a:srcRect/>
          <a:stretch/>
        </p:blipFill>
        <p:spPr>
          <a:xfrm>
            <a:off x="291101" y="200025"/>
            <a:ext cx="609599" cy="523623"/>
          </a:xfrm>
          <a:prstGeom prst="rect">
            <a:avLst/>
          </a:prstGeom>
          <a:noFill/>
          <a:ln>
            <a:noFill/>
          </a:ln>
        </p:spPr>
      </p:pic>
      <p:pic>
        <p:nvPicPr>
          <p:cNvPr id="185" name="Google Shape;185;p9"/>
          <p:cNvPicPr preferRelativeResize="0"/>
          <p:nvPr/>
        </p:nvPicPr>
        <p:blipFill rotWithShape="1">
          <a:blip r:embed="rId4">
            <a:alphaModFix/>
          </a:blip>
          <a:srcRect t="-1574" r="45952" b="1574"/>
          <a:stretch/>
        </p:blipFill>
        <p:spPr>
          <a:xfrm>
            <a:off x="6134074" y="-130629"/>
            <a:ext cx="6057926" cy="6988629"/>
          </a:xfrm>
          <a:prstGeom prst="rect">
            <a:avLst/>
          </a:prstGeom>
          <a:noFill/>
          <a:ln>
            <a:noFill/>
          </a:ln>
        </p:spPr>
      </p:pic>
      <p:sp>
        <p:nvSpPr>
          <p:cNvPr id="186" name="Google Shape;186;p9"/>
          <p:cNvSpPr/>
          <p:nvPr/>
        </p:nvSpPr>
        <p:spPr>
          <a:xfrm>
            <a:off x="7732643" y="350520"/>
            <a:ext cx="367748" cy="146437"/>
          </a:xfrm>
          <a:prstGeom prst="rect">
            <a:avLst/>
          </a:prstGeom>
          <a:solidFill>
            <a:srgbClr val="FFFFFF"/>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7047</Words>
  <Application>Microsoft Office PowerPoint</Application>
  <PresentationFormat>Widescreen</PresentationFormat>
  <Paragraphs>662</Paragraphs>
  <Slides>46</Slides>
  <Notes>46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Montserrat Light</vt:lpstr>
      <vt:lpstr>Montserrat SemiBold</vt:lpstr>
      <vt:lpstr>Montserrat</vt:lpstr>
      <vt:lpstr>Montserrat Black</vt:lpstr>
      <vt:lpstr>Arial</vt:lpstr>
      <vt:lpstr>Calibri</vt:lpstr>
      <vt:lpstr>Play</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Catarina Tavares</dc:creator>
  <cp:lastModifiedBy>Debora Alvaro</cp:lastModifiedBy>
  <cp:revision>4</cp:revision>
  <dcterms:created xsi:type="dcterms:W3CDTF">2024-06-14T16:05:51Z</dcterms:created>
  <dcterms:modified xsi:type="dcterms:W3CDTF">2024-12-06T16:45:02Z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995766</vt:lpwstr>
  </property>
  <property fmtid="{D5CDD505-2E9C-101B-9397-08002B2CF9AE}" pid="3" name="NXPowerLiteSettings">
    <vt:lpwstr>F7000400038000</vt:lpwstr>
  </property>
  <property fmtid="{D5CDD505-2E9C-101B-9397-08002B2CF9AE}" pid="4" name="NXPowerLiteVersion">
    <vt:lpwstr>S10.2.0</vt:lpwstr>
  </property>
</Properties>
</file>